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71" r:id="rId13"/>
    <p:sldId id="268" r:id="rId14"/>
    <p:sldId id="274"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4" autoAdjust="0"/>
    <p:restoredTop sz="94660"/>
  </p:normalViewPr>
  <p:slideViewPr>
    <p:cSldViewPr snapToGrid="0">
      <p:cViewPr>
        <p:scale>
          <a:sx n="93" d="100"/>
          <a:sy n="93" d="100"/>
        </p:scale>
        <p:origin x="15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39343A9-4392-43D8-979A-F7B984170CA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D911B99-E845-4E01-A4F9-0680E8D88D21}">
      <dgm:prSet/>
      <dgm:spPr/>
      <dgm:t>
        <a:bodyPr/>
        <a:lstStyle/>
        <a:p>
          <a:pPr algn="just">
            <a:lnSpc>
              <a:spcPct val="100000"/>
            </a:lnSpc>
          </a:pPr>
          <a:r>
            <a:rPr lang="en-IN" dirty="0"/>
            <a:t>Hotel cancellations are unpredictable and pose significant challenges for revenue management. However, by analysing past cancellation data, hotels can develop predictive models to forecast cancellations and optimize operations.</a:t>
          </a:r>
          <a:endParaRPr lang="en-US" dirty="0"/>
        </a:p>
      </dgm:t>
    </dgm:pt>
    <dgm:pt modelId="{8E6825B2-FE8B-486D-B9BE-9358647E0248}" type="parTrans" cxnId="{247F5C91-06E0-4569-B8DC-D72C71A3B60E}">
      <dgm:prSet/>
      <dgm:spPr/>
      <dgm:t>
        <a:bodyPr/>
        <a:lstStyle/>
        <a:p>
          <a:endParaRPr lang="en-US"/>
        </a:p>
      </dgm:t>
    </dgm:pt>
    <dgm:pt modelId="{870A723B-78BC-425A-8B6A-A05987D9B2B1}" type="sibTrans" cxnId="{247F5C91-06E0-4569-B8DC-D72C71A3B60E}">
      <dgm:prSet/>
      <dgm:spPr/>
      <dgm:t>
        <a:bodyPr/>
        <a:lstStyle/>
        <a:p>
          <a:endParaRPr lang="en-US"/>
        </a:p>
      </dgm:t>
    </dgm:pt>
    <dgm:pt modelId="{2FFA3D65-3C6F-4ACA-9EC3-F4049F510F15}">
      <dgm:prSet/>
      <dgm:spPr/>
      <dgm:t>
        <a:bodyPr/>
        <a:lstStyle/>
        <a:p>
          <a:pPr algn="just">
            <a:lnSpc>
              <a:spcPct val="100000"/>
            </a:lnSpc>
          </a:pPr>
          <a:r>
            <a:rPr lang="en-IN" dirty="0"/>
            <a:t>The key goal of this thesis is to create an accurate predictive model for hotel cancellations using reservation features like lead time, length of stay, daily rate, and special requests. With advanced notice of possible cancellations, hotels can proactively manage inventory, pricing, and staffing to maximize revenue and guest satisfaction. The model provides actionable insights to mitigate financial and reputational risks of last-minute cancellations.</a:t>
          </a:r>
          <a:endParaRPr lang="en-US" dirty="0"/>
        </a:p>
      </dgm:t>
    </dgm:pt>
    <dgm:pt modelId="{6BFC8A25-1D5D-4BB6-AB9F-4E5FFDF5D989}" type="parTrans" cxnId="{37C0F198-9E84-4AB7-9EB1-39A47E94846E}">
      <dgm:prSet/>
      <dgm:spPr/>
      <dgm:t>
        <a:bodyPr/>
        <a:lstStyle/>
        <a:p>
          <a:endParaRPr lang="en-US"/>
        </a:p>
      </dgm:t>
    </dgm:pt>
    <dgm:pt modelId="{3BDC89EB-9B31-4827-9CE7-981234C98DC9}" type="sibTrans" cxnId="{37C0F198-9E84-4AB7-9EB1-39A47E94846E}">
      <dgm:prSet/>
      <dgm:spPr/>
      <dgm:t>
        <a:bodyPr/>
        <a:lstStyle/>
        <a:p>
          <a:endParaRPr lang="en-US"/>
        </a:p>
      </dgm:t>
    </dgm:pt>
    <dgm:pt modelId="{9ACC73C5-0A2E-46A0-8075-34BFA86CEA67}">
      <dgm:prSet/>
      <dgm:spPr/>
      <dgm:t>
        <a:bodyPr/>
        <a:lstStyle/>
        <a:p>
          <a:pPr algn="just">
            <a:lnSpc>
              <a:spcPct val="100000"/>
            </a:lnSpc>
          </a:pPr>
          <a:r>
            <a:rPr lang="en-IN" dirty="0"/>
            <a:t>By leveraging predictive analytics, hotels can turn cancellations from a source of uncertainty into an opportunity for competitive advantage and improved financial performance. This thesis presents a data-driven methodology for cancellations forecasting that enables proactive and strategic revenue management.</a:t>
          </a:r>
          <a:endParaRPr lang="en-US" dirty="0"/>
        </a:p>
      </dgm:t>
    </dgm:pt>
    <dgm:pt modelId="{52FD9960-12DA-409E-A89E-844C16AFFC3D}" type="parTrans" cxnId="{55DEB18D-B473-485A-9971-88114D929152}">
      <dgm:prSet/>
      <dgm:spPr/>
      <dgm:t>
        <a:bodyPr/>
        <a:lstStyle/>
        <a:p>
          <a:endParaRPr lang="en-US"/>
        </a:p>
      </dgm:t>
    </dgm:pt>
    <dgm:pt modelId="{AEA4235A-F8C0-41B0-B2B5-ADFE50B147B4}" type="sibTrans" cxnId="{55DEB18D-B473-485A-9971-88114D929152}">
      <dgm:prSet/>
      <dgm:spPr/>
      <dgm:t>
        <a:bodyPr/>
        <a:lstStyle/>
        <a:p>
          <a:endParaRPr lang="en-US"/>
        </a:p>
      </dgm:t>
    </dgm:pt>
    <dgm:pt modelId="{B644B816-3BDE-4F38-81C8-4C16A3C29BFE}" type="pres">
      <dgm:prSet presAssocID="{539343A9-4392-43D8-979A-F7B984170CAD}" presName="root" presStyleCnt="0">
        <dgm:presLayoutVars>
          <dgm:dir/>
          <dgm:resizeHandles val="exact"/>
        </dgm:presLayoutVars>
      </dgm:prSet>
      <dgm:spPr/>
    </dgm:pt>
    <dgm:pt modelId="{B0A08F22-F28D-40D6-BE43-C9B2A32DE108}" type="pres">
      <dgm:prSet presAssocID="{FD911B99-E845-4E01-A4F9-0680E8D88D21}" presName="compNode" presStyleCnt="0"/>
      <dgm:spPr/>
    </dgm:pt>
    <dgm:pt modelId="{D8BF298F-5CA3-4267-996E-34769608DEF4}" type="pres">
      <dgm:prSet presAssocID="{FD911B99-E845-4E01-A4F9-0680E8D88D21}" presName="bgRect" presStyleLbl="bgShp" presStyleIdx="0" presStyleCnt="3"/>
      <dgm:spPr/>
    </dgm:pt>
    <dgm:pt modelId="{015D7CF0-56E2-4570-BCC8-2DE298A4314B}" type="pres">
      <dgm:prSet presAssocID="{FD911B99-E845-4E01-A4F9-0680E8D88D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leep"/>
        </a:ext>
      </dgm:extLst>
    </dgm:pt>
    <dgm:pt modelId="{C721128E-C583-45B1-8D90-D10FE26EA876}" type="pres">
      <dgm:prSet presAssocID="{FD911B99-E845-4E01-A4F9-0680E8D88D21}" presName="spaceRect" presStyleCnt="0"/>
      <dgm:spPr/>
    </dgm:pt>
    <dgm:pt modelId="{FB8487BD-E6B1-47F5-8449-6CC4316875B2}" type="pres">
      <dgm:prSet presAssocID="{FD911B99-E845-4E01-A4F9-0680E8D88D21}" presName="parTx" presStyleLbl="revTx" presStyleIdx="0" presStyleCnt="3">
        <dgm:presLayoutVars>
          <dgm:chMax val="0"/>
          <dgm:chPref val="0"/>
        </dgm:presLayoutVars>
      </dgm:prSet>
      <dgm:spPr/>
    </dgm:pt>
    <dgm:pt modelId="{8D7BE5FF-0597-4ACC-BC94-8F1AD6C191CF}" type="pres">
      <dgm:prSet presAssocID="{870A723B-78BC-425A-8B6A-A05987D9B2B1}" presName="sibTrans" presStyleCnt="0"/>
      <dgm:spPr/>
    </dgm:pt>
    <dgm:pt modelId="{992170C0-6BC6-49B2-B02D-943053ABCE30}" type="pres">
      <dgm:prSet presAssocID="{2FFA3D65-3C6F-4ACA-9EC3-F4049F510F15}" presName="compNode" presStyleCnt="0"/>
      <dgm:spPr/>
    </dgm:pt>
    <dgm:pt modelId="{799C4E38-6C88-4D98-8403-90C10CC52610}" type="pres">
      <dgm:prSet presAssocID="{2FFA3D65-3C6F-4ACA-9EC3-F4049F510F15}" presName="bgRect" presStyleLbl="bgShp" presStyleIdx="1" presStyleCnt="3"/>
      <dgm:spPr/>
    </dgm:pt>
    <dgm:pt modelId="{E310909A-D222-4346-AA44-6E281FFC85F0}" type="pres">
      <dgm:prSet presAssocID="{2FFA3D65-3C6F-4ACA-9EC3-F4049F510F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85119E7C-2BD0-4376-819E-0FF4D0F1E61B}" type="pres">
      <dgm:prSet presAssocID="{2FFA3D65-3C6F-4ACA-9EC3-F4049F510F15}" presName="spaceRect" presStyleCnt="0"/>
      <dgm:spPr/>
    </dgm:pt>
    <dgm:pt modelId="{8A8ABB78-05F8-4A11-9CCC-708B47345A23}" type="pres">
      <dgm:prSet presAssocID="{2FFA3D65-3C6F-4ACA-9EC3-F4049F510F15}" presName="parTx" presStyleLbl="revTx" presStyleIdx="1" presStyleCnt="3">
        <dgm:presLayoutVars>
          <dgm:chMax val="0"/>
          <dgm:chPref val="0"/>
        </dgm:presLayoutVars>
      </dgm:prSet>
      <dgm:spPr/>
    </dgm:pt>
    <dgm:pt modelId="{8285902D-7DDD-47B1-8117-E366C5C9C55A}" type="pres">
      <dgm:prSet presAssocID="{3BDC89EB-9B31-4827-9CE7-981234C98DC9}" presName="sibTrans" presStyleCnt="0"/>
      <dgm:spPr/>
    </dgm:pt>
    <dgm:pt modelId="{0EAA27CD-592C-4BE4-863E-0439153B12D4}" type="pres">
      <dgm:prSet presAssocID="{9ACC73C5-0A2E-46A0-8075-34BFA86CEA67}" presName="compNode" presStyleCnt="0"/>
      <dgm:spPr/>
    </dgm:pt>
    <dgm:pt modelId="{A637B227-79CE-453B-84CC-EBF376FAFBD9}" type="pres">
      <dgm:prSet presAssocID="{9ACC73C5-0A2E-46A0-8075-34BFA86CEA67}" presName="bgRect" presStyleLbl="bgShp" presStyleIdx="2" presStyleCnt="3"/>
      <dgm:spPr/>
    </dgm:pt>
    <dgm:pt modelId="{844E4703-41C7-4746-A4FF-2436BF1829BC}" type="pres">
      <dgm:prSet presAssocID="{9ACC73C5-0A2E-46A0-8075-34BFA86CEA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16C9FBC3-4F28-49C0-85E5-CF8FA6AC99A1}" type="pres">
      <dgm:prSet presAssocID="{9ACC73C5-0A2E-46A0-8075-34BFA86CEA67}" presName="spaceRect" presStyleCnt="0"/>
      <dgm:spPr/>
    </dgm:pt>
    <dgm:pt modelId="{527AD5BD-C3E2-4332-A1A5-EDEFB4B700CA}" type="pres">
      <dgm:prSet presAssocID="{9ACC73C5-0A2E-46A0-8075-34BFA86CEA67}" presName="parTx" presStyleLbl="revTx" presStyleIdx="2" presStyleCnt="3">
        <dgm:presLayoutVars>
          <dgm:chMax val="0"/>
          <dgm:chPref val="0"/>
        </dgm:presLayoutVars>
      </dgm:prSet>
      <dgm:spPr/>
    </dgm:pt>
  </dgm:ptLst>
  <dgm:cxnLst>
    <dgm:cxn modelId="{D467720B-CBB1-4CD4-AC40-85C0DA8C436C}" type="presOf" srcId="{FD911B99-E845-4E01-A4F9-0680E8D88D21}" destId="{FB8487BD-E6B1-47F5-8449-6CC4316875B2}" srcOrd="0" destOrd="0" presId="urn:microsoft.com/office/officeart/2018/2/layout/IconVerticalSolidList"/>
    <dgm:cxn modelId="{B05F4F5B-1E87-4BA4-A42A-3E7BFE02DA42}" type="presOf" srcId="{9ACC73C5-0A2E-46A0-8075-34BFA86CEA67}" destId="{527AD5BD-C3E2-4332-A1A5-EDEFB4B700CA}" srcOrd="0" destOrd="0" presId="urn:microsoft.com/office/officeart/2018/2/layout/IconVerticalSolidList"/>
    <dgm:cxn modelId="{8FC24754-E8F7-4C6A-BF78-CB5B6DB5EABE}" type="presOf" srcId="{2FFA3D65-3C6F-4ACA-9EC3-F4049F510F15}" destId="{8A8ABB78-05F8-4A11-9CCC-708B47345A23}" srcOrd="0" destOrd="0" presId="urn:microsoft.com/office/officeart/2018/2/layout/IconVerticalSolidList"/>
    <dgm:cxn modelId="{8B43B17C-28AC-4078-9E8D-74BC61983685}" type="presOf" srcId="{539343A9-4392-43D8-979A-F7B984170CAD}" destId="{B644B816-3BDE-4F38-81C8-4C16A3C29BFE}" srcOrd="0" destOrd="0" presId="urn:microsoft.com/office/officeart/2018/2/layout/IconVerticalSolidList"/>
    <dgm:cxn modelId="{55DEB18D-B473-485A-9971-88114D929152}" srcId="{539343A9-4392-43D8-979A-F7B984170CAD}" destId="{9ACC73C5-0A2E-46A0-8075-34BFA86CEA67}" srcOrd="2" destOrd="0" parTransId="{52FD9960-12DA-409E-A89E-844C16AFFC3D}" sibTransId="{AEA4235A-F8C0-41B0-B2B5-ADFE50B147B4}"/>
    <dgm:cxn modelId="{247F5C91-06E0-4569-B8DC-D72C71A3B60E}" srcId="{539343A9-4392-43D8-979A-F7B984170CAD}" destId="{FD911B99-E845-4E01-A4F9-0680E8D88D21}" srcOrd="0" destOrd="0" parTransId="{8E6825B2-FE8B-486D-B9BE-9358647E0248}" sibTransId="{870A723B-78BC-425A-8B6A-A05987D9B2B1}"/>
    <dgm:cxn modelId="{37C0F198-9E84-4AB7-9EB1-39A47E94846E}" srcId="{539343A9-4392-43D8-979A-F7B984170CAD}" destId="{2FFA3D65-3C6F-4ACA-9EC3-F4049F510F15}" srcOrd="1" destOrd="0" parTransId="{6BFC8A25-1D5D-4BB6-AB9F-4E5FFDF5D989}" sibTransId="{3BDC89EB-9B31-4827-9CE7-981234C98DC9}"/>
    <dgm:cxn modelId="{4FAB440B-38D9-4E58-899D-285687395FB4}" type="presParOf" srcId="{B644B816-3BDE-4F38-81C8-4C16A3C29BFE}" destId="{B0A08F22-F28D-40D6-BE43-C9B2A32DE108}" srcOrd="0" destOrd="0" presId="urn:microsoft.com/office/officeart/2018/2/layout/IconVerticalSolidList"/>
    <dgm:cxn modelId="{0E5706BD-2E12-4FFA-9E25-CB5DF3FD9DA1}" type="presParOf" srcId="{B0A08F22-F28D-40D6-BE43-C9B2A32DE108}" destId="{D8BF298F-5CA3-4267-996E-34769608DEF4}" srcOrd="0" destOrd="0" presId="urn:microsoft.com/office/officeart/2018/2/layout/IconVerticalSolidList"/>
    <dgm:cxn modelId="{FD1F001F-DD47-46EF-8EEB-C3D70184F893}" type="presParOf" srcId="{B0A08F22-F28D-40D6-BE43-C9B2A32DE108}" destId="{015D7CF0-56E2-4570-BCC8-2DE298A4314B}" srcOrd="1" destOrd="0" presId="urn:microsoft.com/office/officeart/2018/2/layout/IconVerticalSolidList"/>
    <dgm:cxn modelId="{806CA1D1-0EE9-4D3E-8E80-0A75E0494FF6}" type="presParOf" srcId="{B0A08F22-F28D-40D6-BE43-C9B2A32DE108}" destId="{C721128E-C583-45B1-8D90-D10FE26EA876}" srcOrd="2" destOrd="0" presId="urn:microsoft.com/office/officeart/2018/2/layout/IconVerticalSolidList"/>
    <dgm:cxn modelId="{528FC9B9-163A-48EB-B41E-6A433CF2637E}" type="presParOf" srcId="{B0A08F22-F28D-40D6-BE43-C9B2A32DE108}" destId="{FB8487BD-E6B1-47F5-8449-6CC4316875B2}" srcOrd="3" destOrd="0" presId="urn:microsoft.com/office/officeart/2018/2/layout/IconVerticalSolidList"/>
    <dgm:cxn modelId="{33B26926-4CEC-422B-AACD-1112397573E4}" type="presParOf" srcId="{B644B816-3BDE-4F38-81C8-4C16A3C29BFE}" destId="{8D7BE5FF-0597-4ACC-BC94-8F1AD6C191CF}" srcOrd="1" destOrd="0" presId="urn:microsoft.com/office/officeart/2018/2/layout/IconVerticalSolidList"/>
    <dgm:cxn modelId="{C3B3D4BC-337E-4C03-9635-9BE911F6A1B7}" type="presParOf" srcId="{B644B816-3BDE-4F38-81C8-4C16A3C29BFE}" destId="{992170C0-6BC6-49B2-B02D-943053ABCE30}" srcOrd="2" destOrd="0" presId="urn:microsoft.com/office/officeart/2018/2/layout/IconVerticalSolidList"/>
    <dgm:cxn modelId="{416ABBD5-AE49-4BBA-AA8B-9BEE33BBEEE0}" type="presParOf" srcId="{992170C0-6BC6-49B2-B02D-943053ABCE30}" destId="{799C4E38-6C88-4D98-8403-90C10CC52610}" srcOrd="0" destOrd="0" presId="urn:microsoft.com/office/officeart/2018/2/layout/IconVerticalSolidList"/>
    <dgm:cxn modelId="{63AAE56C-8056-4FCA-BD5B-03E2D721B166}" type="presParOf" srcId="{992170C0-6BC6-49B2-B02D-943053ABCE30}" destId="{E310909A-D222-4346-AA44-6E281FFC85F0}" srcOrd="1" destOrd="0" presId="urn:microsoft.com/office/officeart/2018/2/layout/IconVerticalSolidList"/>
    <dgm:cxn modelId="{15186669-0194-493E-824E-539474BBDFFC}" type="presParOf" srcId="{992170C0-6BC6-49B2-B02D-943053ABCE30}" destId="{85119E7C-2BD0-4376-819E-0FF4D0F1E61B}" srcOrd="2" destOrd="0" presId="urn:microsoft.com/office/officeart/2018/2/layout/IconVerticalSolidList"/>
    <dgm:cxn modelId="{734F7312-968B-4361-94C6-54BE0796E238}" type="presParOf" srcId="{992170C0-6BC6-49B2-B02D-943053ABCE30}" destId="{8A8ABB78-05F8-4A11-9CCC-708B47345A23}" srcOrd="3" destOrd="0" presId="urn:microsoft.com/office/officeart/2018/2/layout/IconVerticalSolidList"/>
    <dgm:cxn modelId="{921A585A-B844-42EC-AD07-5FFA2A21469E}" type="presParOf" srcId="{B644B816-3BDE-4F38-81C8-4C16A3C29BFE}" destId="{8285902D-7DDD-47B1-8117-E366C5C9C55A}" srcOrd="3" destOrd="0" presId="urn:microsoft.com/office/officeart/2018/2/layout/IconVerticalSolidList"/>
    <dgm:cxn modelId="{9BF671A2-0E00-4867-861E-47AF30683510}" type="presParOf" srcId="{B644B816-3BDE-4F38-81C8-4C16A3C29BFE}" destId="{0EAA27CD-592C-4BE4-863E-0439153B12D4}" srcOrd="4" destOrd="0" presId="urn:microsoft.com/office/officeart/2018/2/layout/IconVerticalSolidList"/>
    <dgm:cxn modelId="{9F2F00AE-18EB-462B-9AB1-297D71F6601C}" type="presParOf" srcId="{0EAA27CD-592C-4BE4-863E-0439153B12D4}" destId="{A637B227-79CE-453B-84CC-EBF376FAFBD9}" srcOrd="0" destOrd="0" presId="urn:microsoft.com/office/officeart/2018/2/layout/IconVerticalSolidList"/>
    <dgm:cxn modelId="{8F982911-F7BA-4117-8B37-CACC1D636999}" type="presParOf" srcId="{0EAA27CD-592C-4BE4-863E-0439153B12D4}" destId="{844E4703-41C7-4746-A4FF-2436BF1829BC}" srcOrd="1" destOrd="0" presId="urn:microsoft.com/office/officeart/2018/2/layout/IconVerticalSolidList"/>
    <dgm:cxn modelId="{E5C7C4C9-6C32-4ADD-B88B-79C11510E2A4}" type="presParOf" srcId="{0EAA27CD-592C-4BE4-863E-0439153B12D4}" destId="{16C9FBC3-4F28-49C0-85E5-CF8FA6AC99A1}" srcOrd="2" destOrd="0" presId="urn:microsoft.com/office/officeart/2018/2/layout/IconVerticalSolidList"/>
    <dgm:cxn modelId="{24B4A2DA-C38E-4567-9B59-D66C4B575DAB}" type="presParOf" srcId="{0EAA27CD-592C-4BE4-863E-0439153B12D4}" destId="{527AD5BD-C3E2-4332-A1A5-EDEFB4B700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BC964F-90BE-4A69-B073-2EC9B246ED9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2838B86-723A-4779-A02E-824361D571E0}">
      <dgm:prSet/>
      <dgm:spPr/>
      <dgm:t>
        <a:bodyPr/>
        <a:lstStyle/>
        <a:p>
          <a:pPr algn="just">
            <a:lnSpc>
              <a:spcPct val="100000"/>
            </a:lnSpc>
          </a:pPr>
          <a:r>
            <a:rPr lang="en-US" dirty="0"/>
            <a:t>This Project uses a hotel booking dataset comprising 117,263 records and 33 features, representing information related to reservations, customer behavior, and booking conditions. It includes bookings from City Hotels and Resort Hotels, which helps in the analysis of guest preferences and cancellation trends.</a:t>
          </a:r>
        </a:p>
      </dgm:t>
    </dgm:pt>
    <dgm:pt modelId="{1F3241DB-6807-42DF-8F53-8C0013B09FFE}" type="parTrans" cxnId="{174E7B15-4FEF-4E65-B0A8-BD30FF2B8912}">
      <dgm:prSet/>
      <dgm:spPr/>
      <dgm:t>
        <a:bodyPr/>
        <a:lstStyle/>
        <a:p>
          <a:endParaRPr lang="en-US"/>
        </a:p>
      </dgm:t>
    </dgm:pt>
    <dgm:pt modelId="{57FC3718-6ABC-4525-87C7-4ACA1DBF9D89}" type="sibTrans" cxnId="{174E7B15-4FEF-4E65-B0A8-BD30FF2B8912}">
      <dgm:prSet/>
      <dgm:spPr/>
      <dgm:t>
        <a:bodyPr/>
        <a:lstStyle/>
        <a:p>
          <a:pPr>
            <a:lnSpc>
              <a:spcPct val="100000"/>
            </a:lnSpc>
          </a:pPr>
          <a:endParaRPr lang="en-US"/>
        </a:p>
      </dgm:t>
    </dgm:pt>
    <dgm:pt modelId="{B336C82A-9E70-43E3-8CC7-33D073B3BA7F}">
      <dgm:prSet/>
      <dgm:spPr/>
      <dgm:t>
        <a:bodyPr/>
        <a:lstStyle/>
        <a:p>
          <a:pPr algn="just">
            <a:lnSpc>
              <a:spcPct val="100000"/>
            </a:lnSpc>
          </a:pPr>
          <a:r>
            <a:rPr lang="en-US" dirty="0"/>
            <a:t>The target variable "</a:t>
          </a:r>
          <a:r>
            <a:rPr lang="en-US" dirty="0" err="1"/>
            <a:t>is_canceled</a:t>
          </a:r>
          <a:r>
            <a:rPr lang="en-US" dirty="0"/>
            <a:t>" identifies whether the booking was canceled-1 or not-0. The significant features are: lead time - time in days before check-in, market segment, deposit type, customer type, and previous cancellations give a pattern in cancellations.</a:t>
          </a:r>
        </a:p>
      </dgm:t>
    </dgm:pt>
    <dgm:pt modelId="{BE296278-9810-44EF-AB2F-9CC5F1848748}" type="parTrans" cxnId="{D8DC8C24-7A0C-4FCC-A735-06FE87FE0ADB}">
      <dgm:prSet/>
      <dgm:spPr/>
      <dgm:t>
        <a:bodyPr/>
        <a:lstStyle/>
        <a:p>
          <a:endParaRPr lang="en-US"/>
        </a:p>
      </dgm:t>
    </dgm:pt>
    <dgm:pt modelId="{C46FF079-37D8-4158-AD0E-48BFD9A1AA39}" type="sibTrans" cxnId="{D8DC8C24-7A0C-4FCC-A735-06FE87FE0ADB}">
      <dgm:prSet/>
      <dgm:spPr/>
      <dgm:t>
        <a:bodyPr/>
        <a:lstStyle/>
        <a:p>
          <a:pPr>
            <a:lnSpc>
              <a:spcPct val="100000"/>
            </a:lnSpc>
          </a:pPr>
          <a:endParaRPr lang="en-US"/>
        </a:p>
      </dgm:t>
    </dgm:pt>
    <dgm:pt modelId="{3DC244CE-0F60-4245-A37C-C6799C9737CC}">
      <dgm:prSet/>
      <dgm:spPr/>
      <dgm:t>
        <a:bodyPr/>
        <a:lstStyle/>
        <a:p>
          <a:pPr algn="just">
            <a:lnSpc>
              <a:spcPct val="100000"/>
            </a:lnSpc>
          </a:pPr>
          <a:r>
            <a:rPr lang="en-US" dirty="0"/>
            <a:t>One of the problems was class imbalance: 63% of the bookings were not canceled, and 37% were canceled. SMOTE-Synthetic Minority Over-sampling Technique-was then applied to balance this dataset hence improving the models' performance.</a:t>
          </a:r>
        </a:p>
      </dgm:t>
    </dgm:pt>
    <dgm:pt modelId="{E8DE382F-B9FA-4629-9CB7-E12B809EC091}" type="parTrans" cxnId="{3A0A2FEB-55D3-410A-80FC-145982C85177}">
      <dgm:prSet/>
      <dgm:spPr/>
      <dgm:t>
        <a:bodyPr/>
        <a:lstStyle/>
        <a:p>
          <a:endParaRPr lang="en-US"/>
        </a:p>
      </dgm:t>
    </dgm:pt>
    <dgm:pt modelId="{29825A83-28DE-48A3-A8C4-42511FFC82C4}" type="sibTrans" cxnId="{3A0A2FEB-55D3-410A-80FC-145982C85177}">
      <dgm:prSet/>
      <dgm:spPr/>
      <dgm:t>
        <a:bodyPr/>
        <a:lstStyle/>
        <a:p>
          <a:pPr>
            <a:lnSpc>
              <a:spcPct val="100000"/>
            </a:lnSpc>
          </a:pPr>
          <a:endParaRPr lang="en-US"/>
        </a:p>
      </dgm:t>
    </dgm:pt>
    <dgm:pt modelId="{DFC2D888-357D-4343-9262-DDEBE7CA93A5}">
      <dgm:prSet/>
      <dgm:spPr/>
      <dgm:t>
        <a:bodyPr/>
        <a:lstStyle/>
        <a:p>
          <a:pPr algn="just">
            <a:lnSpc>
              <a:spcPct val="100000"/>
            </a:lnSpc>
          </a:pPr>
          <a:r>
            <a:rPr lang="en-US" dirty="0"/>
            <a:t>This dataset will shed light into the knowledge which will help the hotels predict cancellations, come up with optimized policies, and reduce revenue loss.</a:t>
          </a:r>
        </a:p>
      </dgm:t>
    </dgm:pt>
    <dgm:pt modelId="{A5507A07-59E9-47AC-B6C1-9D10A38992D7}" type="parTrans" cxnId="{F4EC2450-FDD1-4629-87E7-82A3F032EC86}">
      <dgm:prSet/>
      <dgm:spPr/>
      <dgm:t>
        <a:bodyPr/>
        <a:lstStyle/>
        <a:p>
          <a:endParaRPr lang="en-US"/>
        </a:p>
      </dgm:t>
    </dgm:pt>
    <dgm:pt modelId="{631534C7-365A-4560-865B-900C048804AC}" type="sibTrans" cxnId="{F4EC2450-FDD1-4629-87E7-82A3F032EC86}">
      <dgm:prSet/>
      <dgm:spPr/>
      <dgm:t>
        <a:bodyPr/>
        <a:lstStyle/>
        <a:p>
          <a:endParaRPr lang="en-US"/>
        </a:p>
      </dgm:t>
    </dgm:pt>
    <dgm:pt modelId="{49C3DAAE-B799-499A-8E99-5F8B51FE3223}" type="pres">
      <dgm:prSet presAssocID="{39BC964F-90BE-4A69-B073-2EC9B246ED93}" presName="root" presStyleCnt="0">
        <dgm:presLayoutVars>
          <dgm:dir/>
          <dgm:resizeHandles val="exact"/>
        </dgm:presLayoutVars>
      </dgm:prSet>
      <dgm:spPr/>
    </dgm:pt>
    <dgm:pt modelId="{3892823C-3EEA-46C7-9D22-8759CEFB9E9A}" type="pres">
      <dgm:prSet presAssocID="{39BC964F-90BE-4A69-B073-2EC9B246ED93}" presName="container" presStyleCnt="0">
        <dgm:presLayoutVars>
          <dgm:dir/>
          <dgm:resizeHandles val="exact"/>
        </dgm:presLayoutVars>
      </dgm:prSet>
      <dgm:spPr/>
    </dgm:pt>
    <dgm:pt modelId="{5C9F8D9D-47B7-4E07-91A0-31A565A95760}" type="pres">
      <dgm:prSet presAssocID="{A2838B86-723A-4779-A02E-824361D571E0}" presName="compNode" presStyleCnt="0"/>
      <dgm:spPr/>
    </dgm:pt>
    <dgm:pt modelId="{29278B53-6F59-423A-995E-B3ECD3D469F0}" type="pres">
      <dgm:prSet presAssocID="{A2838B86-723A-4779-A02E-824361D571E0}" presName="iconBgRect" presStyleLbl="bgShp" presStyleIdx="0" presStyleCnt="4"/>
      <dgm:spPr/>
    </dgm:pt>
    <dgm:pt modelId="{ADF6391B-C932-49D5-9191-E29715F8355E}" type="pres">
      <dgm:prSet presAssocID="{A2838B86-723A-4779-A02E-824361D571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iter"/>
        </a:ext>
      </dgm:extLst>
    </dgm:pt>
    <dgm:pt modelId="{D71A9250-2008-4AC1-9352-F51A2F08A2D0}" type="pres">
      <dgm:prSet presAssocID="{A2838B86-723A-4779-A02E-824361D571E0}" presName="spaceRect" presStyleCnt="0"/>
      <dgm:spPr/>
    </dgm:pt>
    <dgm:pt modelId="{B702C121-E732-46B5-9F6F-7B153DF4331F}" type="pres">
      <dgm:prSet presAssocID="{A2838B86-723A-4779-A02E-824361D571E0}" presName="textRect" presStyleLbl="revTx" presStyleIdx="0" presStyleCnt="4">
        <dgm:presLayoutVars>
          <dgm:chMax val="1"/>
          <dgm:chPref val="1"/>
        </dgm:presLayoutVars>
      </dgm:prSet>
      <dgm:spPr/>
    </dgm:pt>
    <dgm:pt modelId="{64027A86-503A-4F1D-B855-A332DBFAA2F8}" type="pres">
      <dgm:prSet presAssocID="{57FC3718-6ABC-4525-87C7-4ACA1DBF9D89}" presName="sibTrans" presStyleLbl="sibTrans2D1" presStyleIdx="0" presStyleCnt="0"/>
      <dgm:spPr/>
    </dgm:pt>
    <dgm:pt modelId="{8C92DFB6-CBF5-4151-98D5-BF3D592ECEAC}" type="pres">
      <dgm:prSet presAssocID="{B336C82A-9E70-43E3-8CC7-33D073B3BA7F}" presName="compNode" presStyleCnt="0"/>
      <dgm:spPr/>
    </dgm:pt>
    <dgm:pt modelId="{0DABC988-103D-40C9-B3D4-E5F44D05695F}" type="pres">
      <dgm:prSet presAssocID="{B336C82A-9E70-43E3-8CC7-33D073B3BA7F}" presName="iconBgRect" presStyleLbl="bgShp" presStyleIdx="1" presStyleCnt="4"/>
      <dgm:spPr/>
    </dgm:pt>
    <dgm:pt modelId="{B7A90F77-EAE9-43DB-9C06-FA5C9CA10645}" type="pres">
      <dgm:prSet presAssocID="{B336C82A-9E70-43E3-8CC7-33D073B3BA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66AB471D-7D88-4D82-B400-0BC0C76340A3}" type="pres">
      <dgm:prSet presAssocID="{B336C82A-9E70-43E3-8CC7-33D073B3BA7F}" presName="spaceRect" presStyleCnt="0"/>
      <dgm:spPr/>
    </dgm:pt>
    <dgm:pt modelId="{78D12FB4-D79A-4AB7-92CE-C14B91379E5E}" type="pres">
      <dgm:prSet presAssocID="{B336C82A-9E70-43E3-8CC7-33D073B3BA7F}" presName="textRect" presStyleLbl="revTx" presStyleIdx="1" presStyleCnt="4">
        <dgm:presLayoutVars>
          <dgm:chMax val="1"/>
          <dgm:chPref val="1"/>
        </dgm:presLayoutVars>
      </dgm:prSet>
      <dgm:spPr/>
    </dgm:pt>
    <dgm:pt modelId="{564CB413-FE52-42D0-84B1-05582397FE56}" type="pres">
      <dgm:prSet presAssocID="{C46FF079-37D8-4158-AD0E-48BFD9A1AA39}" presName="sibTrans" presStyleLbl="sibTrans2D1" presStyleIdx="0" presStyleCnt="0"/>
      <dgm:spPr/>
    </dgm:pt>
    <dgm:pt modelId="{13B41B35-3B64-4AA1-A23E-98CE408D2129}" type="pres">
      <dgm:prSet presAssocID="{3DC244CE-0F60-4245-A37C-C6799C9737CC}" presName="compNode" presStyleCnt="0"/>
      <dgm:spPr/>
    </dgm:pt>
    <dgm:pt modelId="{495BC54A-1329-47B4-9125-85B262E1CC8B}" type="pres">
      <dgm:prSet presAssocID="{3DC244CE-0F60-4245-A37C-C6799C9737CC}" presName="iconBgRect" presStyleLbl="bgShp" presStyleIdx="2" presStyleCnt="4"/>
      <dgm:spPr/>
    </dgm:pt>
    <dgm:pt modelId="{6AC9E4DD-6E64-4D91-B05B-086A435E5F66}" type="pres">
      <dgm:prSet presAssocID="{3DC244CE-0F60-4245-A37C-C6799C9737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CD360F01-8FEC-43D9-8F82-57D9CC031F78}" type="pres">
      <dgm:prSet presAssocID="{3DC244CE-0F60-4245-A37C-C6799C9737CC}" presName="spaceRect" presStyleCnt="0"/>
      <dgm:spPr/>
    </dgm:pt>
    <dgm:pt modelId="{033D06A1-97C1-4374-9AB1-524F8DC9A641}" type="pres">
      <dgm:prSet presAssocID="{3DC244CE-0F60-4245-A37C-C6799C9737CC}" presName="textRect" presStyleLbl="revTx" presStyleIdx="2" presStyleCnt="4">
        <dgm:presLayoutVars>
          <dgm:chMax val="1"/>
          <dgm:chPref val="1"/>
        </dgm:presLayoutVars>
      </dgm:prSet>
      <dgm:spPr/>
    </dgm:pt>
    <dgm:pt modelId="{82150D08-14E6-4865-86CF-D0282C026E1A}" type="pres">
      <dgm:prSet presAssocID="{29825A83-28DE-48A3-A8C4-42511FFC82C4}" presName="sibTrans" presStyleLbl="sibTrans2D1" presStyleIdx="0" presStyleCnt="0"/>
      <dgm:spPr/>
    </dgm:pt>
    <dgm:pt modelId="{14797850-7618-457D-99BB-94AA22FB2781}" type="pres">
      <dgm:prSet presAssocID="{DFC2D888-357D-4343-9262-DDEBE7CA93A5}" presName="compNode" presStyleCnt="0"/>
      <dgm:spPr/>
    </dgm:pt>
    <dgm:pt modelId="{806B452E-03B6-4635-8815-3AB1D00DABCF}" type="pres">
      <dgm:prSet presAssocID="{DFC2D888-357D-4343-9262-DDEBE7CA93A5}" presName="iconBgRect" presStyleLbl="bgShp" presStyleIdx="3" presStyleCnt="4"/>
      <dgm:spPr/>
    </dgm:pt>
    <dgm:pt modelId="{C09485DC-CF44-4FB2-AE3C-7980BDCFF339}" type="pres">
      <dgm:prSet presAssocID="{DFC2D888-357D-4343-9262-DDEBE7CA93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D00A821F-F073-4E61-8675-11FCEE944C4F}" type="pres">
      <dgm:prSet presAssocID="{DFC2D888-357D-4343-9262-DDEBE7CA93A5}" presName="spaceRect" presStyleCnt="0"/>
      <dgm:spPr/>
    </dgm:pt>
    <dgm:pt modelId="{8EC202C5-65EF-4A44-8419-14E5BB955F84}" type="pres">
      <dgm:prSet presAssocID="{DFC2D888-357D-4343-9262-DDEBE7CA93A5}" presName="textRect" presStyleLbl="revTx" presStyleIdx="3" presStyleCnt="4">
        <dgm:presLayoutVars>
          <dgm:chMax val="1"/>
          <dgm:chPref val="1"/>
        </dgm:presLayoutVars>
      </dgm:prSet>
      <dgm:spPr/>
    </dgm:pt>
  </dgm:ptLst>
  <dgm:cxnLst>
    <dgm:cxn modelId="{174E7B15-4FEF-4E65-B0A8-BD30FF2B8912}" srcId="{39BC964F-90BE-4A69-B073-2EC9B246ED93}" destId="{A2838B86-723A-4779-A02E-824361D571E0}" srcOrd="0" destOrd="0" parTransId="{1F3241DB-6807-42DF-8F53-8C0013B09FFE}" sibTransId="{57FC3718-6ABC-4525-87C7-4ACA1DBF9D89}"/>
    <dgm:cxn modelId="{6EE3D315-473A-4B27-BFAE-2B2FBD10697B}" type="presOf" srcId="{3DC244CE-0F60-4245-A37C-C6799C9737CC}" destId="{033D06A1-97C1-4374-9AB1-524F8DC9A641}" srcOrd="0" destOrd="0" presId="urn:microsoft.com/office/officeart/2018/2/layout/IconCircleList"/>
    <dgm:cxn modelId="{D8DC8C24-7A0C-4FCC-A735-06FE87FE0ADB}" srcId="{39BC964F-90BE-4A69-B073-2EC9B246ED93}" destId="{B336C82A-9E70-43E3-8CC7-33D073B3BA7F}" srcOrd="1" destOrd="0" parTransId="{BE296278-9810-44EF-AB2F-9CC5F1848748}" sibTransId="{C46FF079-37D8-4158-AD0E-48BFD9A1AA39}"/>
    <dgm:cxn modelId="{9D7A4645-2B14-4CDD-8C88-2EE15EEBA259}" type="presOf" srcId="{C46FF079-37D8-4158-AD0E-48BFD9A1AA39}" destId="{564CB413-FE52-42D0-84B1-05582397FE56}" srcOrd="0" destOrd="0" presId="urn:microsoft.com/office/officeart/2018/2/layout/IconCircleList"/>
    <dgm:cxn modelId="{E5B17468-07F6-40EE-B8BC-A8E5D269F528}" type="presOf" srcId="{DFC2D888-357D-4343-9262-DDEBE7CA93A5}" destId="{8EC202C5-65EF-4A44-8419-14E5BB955F84}" srcOrd="0" destOrd="0" presId="urn:microsoft.com/office/officeart/2018/2/layout/IconCircleList"/>
    <dgm:cxn modelId="{CAF9374D-0487-46D1-B134-2F3B278360BC}" type="presOf" srcId="{B336C82A-9E70-43E3-8CC7-33D073B3BA7F}" destId="{78D12FB4-D79A-4AB7-92CE-C14B91379E5E}" srcOrd="0" destOrd="0" presId="urn:microsoft.com/office/officeart/2018/2/layout/IconCircleList"/>
    <dgm:cxn modelId="{F4EC2450-FDD1-4629-87E7-82A3F032EC86}" srcId="{39BC964F-90BE-4A69-B073-2EC9B246ED93}" destId="{DFC2D888-357D-4343-9262-DDEBE7CA93A5}" srcOrd="3" destOrd="0" parTransId="{A5507A07-59E9-47AC-B6C1-9D10A38992D7}" sibTransId="{631534C7-365A-4560-865B-900C048804AC}"/>
    <dgm:cxn modelId="{AA090354-D81F-4298-8183-FBF53F93A7BA}" type="presOf" srcId="{57FC3718-6ABC-4525-87C7-4ACA1DBF9D89}" destId="{64027A86-503A-4F1D-B855-A332DBFAA2F8}" srcOrd="0" destOrd="0" presId="urn:microsoft.com/office/officeart/2018/2/layout/IconCircleList"/>
    <dgm:cxn modelId="{19D51AC4-B9FD-4E64-B6B0-F236DF76E41F}" type="presOf" srcId="{A2838B86-723A-4779-A02E-824361D571E0}" destId="{B702C121-E732-46B5-9F6F-7B153DF4331F}" srcOrd="0" destOrd="0" presId="urn:microsoft.com/office/officeart/2018/2/layout/IconCircleList"/>
    <dgm:cxn modelId="{3A0A2FEB-55D3-410A-80FC-145982C85177}" srcId="{39BC964F-90BE-4A69-B073-2EC9B246ED93}" destId="{3DC244CE-0F60-4245-A37C-C6799C9737CC}" srcOrd="2" destOrd="0" parTransId="{E8DE382F-B9FA-4629-9CB7-E12B809EC091}" sibTransId="{29825A83-28DE-48A3-A8C4-42511FFC82C4}"/>
    <dgm:cxn modelId="{5FE867EF-C8E3-4A91-B93A-FA808B881FFA}" type="presOf" srcId="{29825A83-28DE-48A3-A8C4-42511FFC82C4}" destId="{82150D08-14E6-4865-86CF-D0282C026E1A}" srcOrd="0" destOrd="0" presId="urn:microsoft.com/office/officeart/2018/2/layout/IconCircleList"/>
    <dgm:cxn modelId="{B7F467F2-1E47-4C5C-ADD6-862BE9EA1F1D}" type="presOf" srcId="{39BC964F-90BE-4A69-B073-2EC9B246ED93}" destId="{49C3DAAE-B799-499A-8E99-5F8B51FE3223}" srcOrd="0" destOrd="0" presId="urn:microsoft.com/office/officeart/2018/2/layout/IconCircleList"/>
    <dgm:cxn modelId="{7BD95A75-5B61-4BB1-B040-B741E9778537}" type="presParOf" srcId="{49C3DAAE-B799-499A-8E99-5F8B51FE3223}" destId="{3892823C-3EEA-46C7-9D22-8759CEFB9E9A}" srcOrd="0" destOrd="0" presId="urn:microsoft.com/office/officeart/2018/2/layout/IconCircleList"/>
    <dgm:cxn modelId="{A3C5131E-0AA7-4DB4-A9D4-557C0D7BE4BF}" type="presParOf" srcId="{3892823C-3EEA-46C7-9D22-8759CEFB9E9A}" destId="{5C9F8D9D-47B7-4E07-91A0-31A565A95760}" srcOrd="0" destOrd="0" presId="urn:microsoft.com/office/officeart/2018/2/layout/IconCircleList"/>
    <dgm:cxn modelId="{F14D6482-FCF5-4717-85F1-B8A7AC1BA914}" type="presParOf" srcId="{5C9F8D9D-47B7-4E07-91A0-31A565A95760}" destId="{29278B53-6F59-423A-995E-B3ECD3D469F0}" srcOrd="0" destOrd="0" presId="urn:microsoft.com/office/officeart/2018/2/layout/IconCircleList"/>
    <dgm:cxn modelId="{5035185A-0B13-46A3-85B5-F027827353CA}" type="presParOf" srcId="{5C9F8D9D-47B7-4E07-91A0-31A565A95760}" destId="{ADF6391B-C932-49D5-9191-E29715F8355E}" srcOrd="1" destOrd="0" presId="urn:microsoft.com/office/officeart/2018/2/layout/IconCircleList"/>
    <dgm:cxn modelId="{DB40E519-1B2D-4BDE-A30C-D72BBB95BC65}" type="presParOf" srcId="{5C9F8D9D-47B7-4E07-91A0-31A565A95760}" destId="{D71A9250-2008-4AC1-9352-F51A2F08A2D0}" srcOrd="2" destOrd="0" presId="urn:microsoft.com/office/officeart/2018/2/layout/IconCircleList"/>
    <dgm:cxn modelId="{573F04A8-50B4-412D-834B-47934436FCC2}" type="presParOf" srcId="{5C9F8D9D-47B7-4E07-91A0-31A565A95760}" destId="{B702C121-E732-46B5-9F6F-7B153DF4331F}" srcOrd="3" destOrd="0" presId="urn:microsoft.com/office/officeart/2018/2/layout/IconCircleList"/>
    <dgm:cxn modelId="{FD548622-2854-419B-9118-34BD40AF4BDD}" type="presParOf" srcId="{3892823C-3EEA-46C7-9D22-8759CEFB9E9A}" destId="{64027A86-503A-4F1D-B855-A332DBFAA2F8}" srcOrd="1" destOrd="0" presId="urn:microsoft.com/office/officeart/2018/2/layout/IconCircleList"/>
    <dgm:cxn modelId="{9160E5F8-A65C-49EA-89B3-B886F8263330}" type="presParOf" srcId="{3892823C-3EEA-46C7-9D22-8759CEFB9E9A}" destId="{8C92DFB6-CBF5-4151-98D5-BF3D592ECEAC}" srcOrd="2" destOrd="0" presId="urn:microsoft.com/office/officeart/2018/2/layout/IconCircleList"/>
    <dgm:cxn modelId="{EC0E3FAB-4E50-4D56-B54A-89282BDCCC2A}" type="presParOf" srcId="{8C92DFB6-CBF5-4151-98D5-BF3D592ECEAC}" destId="{0DABC988-103D-40C9-B3D4-E5F44D05695F}" srcOrd="0" destOrd="0" presId="urn:microsoft.com/office/officeart/2018/2/layout/IconCircleList"/>
    <dgm:cxn modelId="{7AF7466C-CC83-4F6A-8EB0-52D4AE25F348}" type="presParOf" srcId="{8C92DFB6-CBF5-4151-98D5-BF3D592ECEAC}" destId="{B7A90F77-EAE9-43DB-9C06-FA5C9CA10645}" srcOrd="1" destOrd="0" presId="urn:microsoft.com/office/officeart/2018/2/layout/IconCircleList"/>
    <dgm:cxn modelId="{3783A951-C66B-4751-BE89-1488AB357B22}" type="presParOf" srcId="{8C92DFB6-CBF5-4151-98D5-BF3D592ECEAC}" destId="{66AB471D-7D88-4D82-B400-0BC0C76340A3}" srcOrd="2" destOrd="0" presId="urn:microsoft.com/office/officeart/2018/2/layout/IconCircleList"/>
    <dgm:cxn modelId="{1ABE9F90-5A95-4CE5-B7E1-9024AD0885B8}" type="presParOf" srcId="{8C92DFB6-CBF5-4151-98D5-BF3D592ECEAC}" destId="{78D12FB4-D79A-4AB7-92CE-C14B91379E5E}" srcOrd="3" destOrd="0" presId="urn:microsoft.com/office/officeart/2018/2/layout/IconCircleList"/>
    <dgm:cxn modelId="{B79F46EE-C168-44F0-B2EE-0931E5B6BF7F}" type="presParOf" srcId="{3892823C-3EEA-46C7-9D22-8759CEFB9E9A}" destId="{564CB413-FE52-42D0-84B1-05582397FE56}" srcOrd="3" destOrd="0" presId="urn:microsoft.com/office/officeart/2018/2/layout/IconCircleList"/>
    <dgm:cxn modelId="{A403A5BE-069C-44A5-B547-4BEE64868860}" type="presParOf" srcId="{3892823C-3EEA-46C7-9D22-8759CEFB9E9A}" destId="{13B41B35-3B64-4AA1-A23E-98CE408D2129}" srcOrd="4" destOrd="0" presId="urn:microsoft.com/office/officeart/2018/2/layout/IconCircleList"/>
    <dgm:cxn modelId="{718E4943-3F3B-4372-96C4-43A3E4326B2D}" type="presParOf" srcId="{13B41B35-3B64-4AA1-A23E-98CE408D2129}" destId="{495BC54A-1329-47B4-9125-85B262E1CC8B}" srcOrd="0" destOrd="0" presId="urn:microsoft.com/office/officeart/2018/2/layout/IconCircleList"/>
    <dgm:cxn modelId="{BCD0793A-B893-4066-A9C9-D7D33BDCEDEF}" type="presParOf" srcId="{13B41B35-3B64-4AA1-A23E-98CE408D2129}" destId="{6AC9E4DD-6E64-4D91-B05B-086A435E5F66}" srcOrd="1" destOrd="0" presId="urn:microsoft.com/office/officeart/2018/2/layout/IconCircleList"/>
    <dgm:cxn modelId="{40830A13-722B-4E7E-BCF0-22B952F0EDD7}" type="presParOf" srcId="{13B41B35-3B64-4AA1-A23E-98CE408D2129}" destId="{CD360F01-8FEC-43D9-8F82-57D9CC031F78}" srcOrd="2" destOrd="0" presId="urn:microsoft.com/office/officeart/2018/2/layout/IconCircleList"/>
    <dgm:cxn modelId="{FC0A735E-0796-472A-8C80-E85FA707596B}" type="presParOf" srcId="{13B41B35-3B64-4AA1-A23E-98CE408D2129}" destId="{033D06A1-97C1-4374-9AB1-524F8DC9A641}" srcOrd="3" destOrd="0" presId="urn:microsoft.com/office/officeart/2018/2/layout/IconCircleList"/>
    <dgm:cxn modelId="{150B3E87-5F81-4B43-9101-04D86F5FEA64}" type="presParOf" srcId="{3892823C-3EEA-46C7-9D22-8759CEFB9E9A}" destId="{82150D08-14E6-4865-86CF-D0282C026E1A}" srcOrd="5" destOrd="0" presId="urn:microsoft.com/office/officeart/2018/2/layout/IconCircleList"/>
    <dgm:cxn modelId="{41B88CDF-00D8-49F9-BB9B-2CB9DB796D26}" type="presParOf" srcId="{3892823C-3EEA-46C7-9D22-8759CEFB9E9A}" destId="{14797850-7618-457D-99BB-94AA22FB2781}" srcOrd="6" destOrd="0" presId="urn:microsoft.com/office/officeart/2018/2/layout/IconCircleList"/>
    <dgm:cxn modelId="{40CEC442-462A-478D-8A39-A16AEAEB8D04}" type="presParOf" srcId="{14797850-7618-457D-99BB-94AA22FB2781}" destId="{806B452E-03B6-4635-8815-3AB1D00DABCF}" srcOrd="0" destOrd="0" presId="urn:microsoft.com/office/officeart/2018/2/layout/IconCircleList"/>
    <dgm:cxn modelId="{C97F0736-02A6-4296-A050-1176B015B057}" type="presParOf" srcId="{14797850-7618-457D-99BB-94AA22FB2781}" destId="{C09485DC-CF44-4FB2-AE3C-7980BDCFF339}" srcOrd="1" destOrd="0" presId="urn:microsoft.com/office/officeart/2018/2/layout/IconCircleList"/>
    <dgm:cxn modelId="{7D69F911-7BC6-4BC1-8AD1-85C531F2A170}" type="presParOf" srcId="{14797850-7618-457D-99BB-94AA22FB2781}" destId="{D00A821F-F073-4E61-8675-11FCEE944C4F}" srcOrd="2" destOrd="0" presId="urn:microsoft.com/office/officeart/2018/2/layout/IconCircleList"/>
    <dgm:cxn modelId="{343A1BF5-2269-423C-B20D-0EE49729A50F}" type="presParOf" srcId="{14797850-7618-457D-99BB-94AA22FB2781}" destId="{8EC202C5-65EF-4A44-8419-14E5BB955F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019FDA-CB22-486B-B1BA-35124A200B3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9C2D3350-780B-41C4-A291-7F93F6C1E829}">
      <dgm:prSet/>
      <dgm:spPr/>
      <dgm:t>
        <a:bodyPr/>
        <a:lstStyle/>
        <a:p>
          <a:r>
            <a:rPr lang="en-US" dirty="0"/>
            <a:t>EDA had been done for the understanding of the dataset, pattern detection, and underlining of problems or issues related to the missing values, outliers, and correlations amongst the features in question.</a:t>
          </a:r>
        </a:p>
      </dgm:t>
    </dgm:pt>
    <dgm:pt modelId="{CF913655-80C8-4F0F-803D-73D2522FD026}" type="parTrans" cxnId="{0A3F9B44-F483-432F-8A19-2D441FAE6A0C}">
      <dgm:prSet/>
      <dgm:spPr/>
      <dgm:t>
        <a:bodyPr/>
        <a:lstStyle/>
        <a:p>
          <a:endParaRPr lang="en-US"/>
        </a:p>
      </dgm:t>
    </dgm:pt>
    <dgm:pt modelId="{9FF03715-E1EC-4AA5-8FAC-DCE5FCC56ECD}" type="sibTrans" cxnId="{0A3F9B44-F483-432F-8A19-2D441FAE6A0C}">
      <dgm:prSet phldrT="1" phldr="0"/>
      <dgm:spPr/>
      <dgm:t>
        <a:bodyPr/>
        <a:lstStyle/>
        <a:p>
          <a:r>
            <a:rPr lang="en-US"/>
            <a:t>1</a:t>
          </a:r>
        </a:p>
      </dgm:t>
    </dgm:pt>
    <dgm:pt modelId="{D6AFCB83-4351-45D1-B88D-032B64F245EC}">
      <dgm:prSet/>
      <dgm:spPr/>
      <dgm:t>
        <a:bodyPr/>
        <a:lstStyle/>
        <a:p>
          <a:r>
            <a:rPr lang="en-US" dirty="0"/>
            <a:t>Insights included, for one, how the increasing the lead times result in increasing cancellations; similarly, having a non-refundable deposit leads to lower cancellations; the booking online travel agent clients also appeared cancellative when related to the Direct/C Corporate guest type bookings.</a:t>
          </a:r>
        </a:p>
      </dgm:t>
    </dgm:pt>
    <dgm:pt modelId="{551C4A8C-632A-4FF9-B39A-FD55306A83F8}" type="parTrans" cxnId="{41FCA1C9-BAA2-4B89-BA81-459DB64FAD01}">
      <dgm:prSet/>
      <dgm:spPr/>
      <dgm:t>
        <a:bodyPr/>
        <a:lstStyle/>
        <a:p>
          <a:endParaRPr lang="en-US"/>
        </a:p>
      </dgm:t>
    </dgm:pt>
    <dgm:pt modelId="{99897D06-8F8F-4FC2-9971-CEFD4B3D6C94}" type="sibTrans" cxnId="{41FCA1C9-BAA2-4B89-BA81-459DB64FAD01}">
      <dgm:prSet phldrT="2" phldr="0"/>
      <dgm:spPr/>
      <dgm:t>
        <a:bodyPr/>
        <a:lstStyle/>
        <a:p>
          <a:r>
            <a:rPr lang="en-US"/>
            <a:t>2</a:t>
          </a:r>
        </a:p>
      </dgm:t>
    </dgm:pt>
    <dgm:pt modelId="{AA663C17-3569-41B7-882E-EFAA01BBF86A}">
      <dgm:prSet/>
      <dgm:spPr/>
      <dgm:t>
        <a:bodyPr/>
        <a:lstStyle/>
        <a:p>
          <a:r>
            <a:rPr lang="en-US" dirty="0"/>
            <a:t>The features for lead time and ADR had outliers, which were treated by the IQR method to avoid extreme values that might influence model predictions. Lastly, there was class imbalance; the non-canceled bookings were highly disproportionate compared to canceled, which is handled later by using SMOTE.</a:t>
          </a:r>
        </a:p>
      </dgm:t>
    </dgm:pt>
    <dgm:pt modelId="{F41F6566-3335-437C-8D0B-97025A40265B}" type="parTrans" cxnId="{9E0A7C57-5A53-4C28-82A2-CF239D4ED047}">
      <dgm:prSet/>
      <dgm:spPr/>
      <dgm:t>
        <a:bodyPr/>
        <a:lstStyle/>
        <a:p>
          <a:endParaRPr lang="en-US"/>
        </a:p>
      </dgm:t>
    </dgm:pt>
    <dgm:pt modelId="{70DB2A19-7825-49BF-A995-4F4F62BE3779}" type="sibTrans" cxnId="{9E0A7C57-5A53-4C28-82A2-CF239D4ED047}">
      <dgm:prSet phldrT="3" phldr="0"/>
      <dgm:spPr/>
      <dgm:t>
        <a:bodyPr/>
        <a:lstStyle/>
        <a:p>
          <a:r>
            <a:rPr lang="en-US"/>
            <a:t>3</a:t>
          </a:r>
        </a:p>
      </dgm:t>
    </dgm:pt>
    <dgm:pt modelId="{696513C4-2C25-4A23-98A5-3AAC679F1AA3}">
      <dgm:prSet/>
      <dgm:spPr/>
      <dgm:t>
        <a:bodyPr/>
        <a:lstStyle/>
        <a:p>
          <a:r>
            <a:rPr lang="en-US"/>
            <a:t>Bar charts, histograms, and correlation heatmaps on bookings trends gave further insights that helped to curate the feature selection process and improve model accuracy.</a:t>
          </a:r>
        </a:p>
      </dgm:t>
    </dgm:pt>
    <dgm:pt modelId="{2D1B6423-3F25-4D69-9C9A-4815670AD9C3}" type="parTrans" cxnId="{D9202EAE-AF54-4A31-8613-C77283F0F83F}">
      <dgm:prSet/>
      <dgm:spPr/>
      <dgm:t>
        <a:bodyPr/>
        <a:lstStyle/>
        <a:p>
          <a:endParaRPr lang="en-US"/>
        </a:p>
      </dgm:t>
    </dgm:pt>
    <dgm:pt modelId="{D1C89FC5-BFD7-451A-878D-974250D1C965}" type="sibTrans" cxnId="{D9202EAE-AF54-4A31-8613-C77283F0F83F}">
      <dgm:prSet phldrT="4" phldr="0"/>
      <dgm:spPr/>
      <dgm:t>
        <a:bodyPr/>
        <a:lstStyle/>
        <a:p>
          <a:r>
            <a:rPr lang="en-US"/>
            <a:t>4</a:t>
          </a:r>
        </a:p>
      </dgm:t>
    </dgm:pt>
    <dgm:pt modelId="{23B52C13-F915-44BD-BE9D-9195ABB1C94E}" type="pres">
      <dgm:prSet presAssocID="{4D019FDA-CB22-486B-B1BA-35124A200B35}" presName="linearFlow" presStyleCnt="0">
        <dgm:presLayoutVars>
          <dgm:dir/>
          <dgm:animLvl val="lvl"/>
          <dgm:resizeHandles val="exact"/>
        </dgm:presLayoutVars>
      </dgm:prSet>
      <dgm:spPr/>
    </dgm:pt>
    <dgm:pt modelId="{9D47C420-8D6C-4422-B92C-9EAB834CDBC4}" type="pres">
      <dgm:prSet presAssocID="{9C2D3350-780B-41C4-A291-7F93F6C1E829}" presName="compositeNode" presStyleCnt="0"/>
      <dgm:spPr/>
    </dgm:pt>
    <dgm:pt modelId="{52F24F4B-70E8-4A73-A7A4-BEF7DD1F1819}" type="pres">
      <dgm:prSet presAssocID="{9C2D3350-780B-41C4-A291-7F93F6C1E829}" presName="parTx" presStyleLbl="node1" presStyleIdx="0" presStyleCnt="0">
        <dgm:presLayoutVars>
          <dgm:chMax val="0"/>
          <dgm:chPref val="0"/>
          <dgm:bulletEnabled val="1"/>
        </dgm:presLayoutVars>
      </dgm:prSet>
      <dgm:spPr/>
    </dgm:pt>
    <dgm:pt modelId="{4DAA1281-C8AB-408B-9C48-772FF176DBC9}" type="pres">
      <dgm:prSet presAssocID="{9C2D3350-780B-41C4-A291-7F93F6C1E829}" presName="parSh" presStyleCnt="0"/>
      <dgm:spPr/>
    </dgm:pt>
    <dgm:pt modelId="{C2AC133C-52C3-4C02-8B37-CC84D2961221}" type="pres">
      <dgm:prSet presAssocID="{9C2D3350-780B-41C4-A291-7F93F6C1E829}" presName="lineNode" presStyleLbl="alignAccFollowNode1" presStyleIdx="0" presStyleCnt="12"/>
      <dgm:spPr/>
    </dgm:pt>
    <dgm:pt modelId="{5F424A08-5BD4-4D97-897B-7C9BD1814CD9}" type="pres">
      <dgm:prSet presAssocID="{9C2D3350-780B-41C4-A291-7F93F6C1E829}" presName="lineArrowNode" presStyleLbl="alignAccFollowNode1" presStyleIdx="1" presStyleCnt="12"/>
      <dgm:spPr/>
    </dgm:pt>
    <dgm:pt modelId="{B97DFEB0-7B18-45E8-A492-A2153342EF1C}" type="pres">
      <dgm:prSet presAssocID="{9FF03715-E1EC-4AA5-8FAC-DCE5FCC56ECD}" presName="sibTransNodeCircle" presStyleLbl="alignNode1" presStyleIdx="0" presStyleCnt="4">
        <dgm:presLayoutVars>
          <dgm:chMax val="0"/>
          <dgm:bulletEnabled/>
        </dgm:presLayoutVars>
      </dgm:prSet>
      <dgm:spPr/>
    </dgm:pt>
    <dgm:pt modelId="{868FF95B-EFF8-444E-8DDD-D1E2D6E19B2A}" type="pres">
      <dgm:prSet presAssocID="{9FF03715-E1EC-4AA5-8FAC-DCE5FCC56ECD}" presName="spacerBetweenCircleAndCallout" presStyleCnt="0">
        <dgm:presLayoutVars/>
      </dgm:prSet>
      <dgm:spPr/>
    </dgm:pt>
    <dgm:pt modelId="{71D20AF8-0B3E-4428-91CD-2D285911ECB3}" type="pres">
      <dgm:prSet presAssocID="{9C2D3350-780B-41C4-A291-7F93F6C1E829}" presName="nodeText" presStyleLbl="alignAccFollowNode1" presStyleIdx="2" presStyleCnt="12">
        <dgm:presLayoutVars>
          <dgm:bulletEnabled val="1"/>
        </dgm:presLayoutVars>
      </dgm:prSet>
      <dgm:spPr/>
    </dgm:pt>
    <dgm:pt modelId="{10B3D3CD-0634-474B-AFF4-72DC12E8D684}" type="pres">
      <dgm:prSet presAssocID="{9FF03715-E1EC-4AA5-8FAC-DCE5FCC56ECD}" presName="sibTransComposite" presStyleCnt="0"/>
      <dgm:spPr/>
    </dgm:pt>
    <dgm:pt modelId="{FCDA61B7-FFC8-4EB9-8A7C-A51403AF4C98}" type="pres">
      <dgm:prSet presAssocID="{D6AFCB83-4351-45D1-B88D-032B64F245EC}" presName="compositeNode" presStyleCnt="0"/>
      <dgm:spPr/>
    </dgm:pt>
    <dgm:pt modelId="{EF5C6240-6DA1-4F5B-967C-A3C85D81C61B}" type="pres">
      <dgm:prSet presAssocID="{D6AFCB83-4351-45D1-B88D-032B64F245EC}" presName="parTx" presStyleLbl="node1" presStyleIdx="0" presStyleCnt="0">
        <dgm:presLayoutVars>
          <dgm:chMax val="0"/>
          <dgm:chPref val="0"/>
          <dgm:bulletEnabled val="1"/>
        </dgm:presLayoutVars>
      </dgm:prSet>
      <dgm:spPr/>
    </dgm:pt>
    <dgm:pt modelId="{0E9E7EC8-F688-4B24-BC17-1A994518F35A}" type="pres">
      <dgm:prSet presAssocID="{D6AFCB83-4351-45D1-B88D-032B64F245EC}" presName="parSh" presStyleCnt="0"/>
      <dgm:spPr/>
    </dgm:pt>
    <dgm:pt modelId="{B77E46AC-2E23-43D3-B69C-F7B9F219ECAB}" type="pres">
      <dgm:prSet presAssocID="{D6AFCB83-4351-45D1-B88D-032B64F245EC}" presName="lineNode" presStyleLbl="alignAccFollowNode1" presStyleIdx="3" presStyleCnt="12"/>
      <dgm:spPr/>
    </dgm:pt>
    <dgm:pt modelId="{D9C531F5-BE18-41EE-9BD7-936DAA7C850E}" type="pres">
      <dgm:prSet presAssocID="{D6AFCB83-4351-45D1-B88D-032B64F245EC}" presName="lineArrowNode" presStyleLbl="alignAccFollowNode1" presStyleIdx="4" presStyleCnt="12"/>
      <dgm:spPr/>
    </dgm:pt>
    <dgm:pt modelId="{35E7B665-207B-48FB-B3BC-C4D812136378}" type="pres">
      <dgm:prSet presAssocID="{99897D06-8F8F-4FC2-9971-CEFD4B3D6C94}" presName="sibTransNodeCircle" presStyleLbl="alignNode1" presStyleIdx="1" presStyleCnt="4">
        <dgm:presLayoutVars>
          <dgm:chMax val="0"/>
          <dgm:bulletEnabled/>
        </dgm:presLayoutVars>
      </dgm:prSet>
      <dgm:spPr/>
    </dgm:pt>
    <dgm:pt modelId="{5FB645E3-F4FF-4082-A627-FBDF8CEDB3F8}" type="pres">
      <dgm:prSet presAssocID="{99897D06-8F8F-4FC2-9971-CEFD4B3D6C94}" presName="spacerBetweenCircleAndCallout" presStyleCnt="0">
        <dgm:presLayoutVars/>
      </dgm:prSet>
      <dgm:spPr/>
    </dgm:pt>
    <dgm:pt modelId="{42A36B7C-3E2A-4F9E-B063-622B37C6F711}" type="pres">
      <dgm:prSet presAssocID="{D6AFCB83-4351-45D1-B88D-032B64F245EC}" presName="nodeText" presStyleLbl="alignAccFollowNode1" presStyleIdx="5" presStyleCnt="12" custScaleX="117801">
        <dgm:presLayoutVars>
          <dgm:bulletEnabled val="1"/>
        </dgm:presLayoutVars>
      </dgm:prSet>
      <dgm:spPr/>
    </dgm:pt>
    <dgm:pt modelId="{FE0CA88E-EC3F-405A-87F9-632D621F851A}" type="pres">
      <dgm:prSet presAssocID="{99897D06-8F8F-4FC2-9971-CEFD4B3D6C94}" presName="sibTransComposite" presStyleCnt="0"/>
      <dgm:spPr/>
    </dgm:pt>
    <dgm:pt modelId="{94238946-AD0B-47DA-971D-E0D214658C33}" type="pres">
      <dgm:prSet presAssocID="{AA663C17-3569-41B7-882E-EFAA01BBF86A}" presName="compositeNode" presStyleCnt="0"/>
      <dgm:spPr/>
    </dgm:pt>
    <dgm:pt modelId="{0F295DE3-0C45-431E-8A84-BE1B7F930656}" type="pres">
      <dgm:prSet presAssocID="{AA663C17-3569-41B7-882E-EFAA01BBF86A}" presName="parTx" presStyleLbl="node1" presStyleIdx="0" presStyleCnt="0">
        <dgm:presLayoutVars>
          <dgm:chMax val="0"/>
          <dgm:chPref val="0"/>
          <dgm:bulletEnabled val="1"/>
        </dgm:presLayoutVars>
      </dgm:prSet>
      <dgm:spPr/>
    </dgm:pt>
    <dgm:pt modelId="{959F6A4C-E314-41CC-BE3F-0E6E89D67665}" type="pres">
      <dgm:prSet presAssocID="{AA663C17-3569-41B7-882E-EFAA01BBF86A}" presName="parSh" presStyleCnt="0"/>
      <dgm:spPr/>
    </dgm:pt>
    <dgm:pt modelId="{11F4AB5B-F438-45E0-8DDC-069DBEC752B7}" type="pres">
      <dgm:prSet presAssocID="{AA663C17-3569-41B7-882E-EFAA01BBF86A}" presName="lineNode" presStyleLbl="alignAccFollowNode1" presStyleIdx="6" presStyleCnt="12"/>
      <dgm:spPr/>
    </dgm:pt>
    <dgm:pt modelId="{E621D2C6-31B2-4570-AEB6-BEA04C1FEE98}" type="pres">
      <dgm:prSet presAssocID="{AA663C17-3569-41B7-882E-EFAA01BBF86A}" presName="lineArrowNode" presStyleLbl="alignAccFollowNode1" presStyleIdx="7" presStyleCnt="12"/>
      <dgm:spPr/>
    </dgm:pt>
    <dgm:pt modelId="{2BDACC9E-EDD5-4482-94B2-49BF294B6D43}" type="pres">
      <dgm:prSet presAssocID="{70DB2A19-7825-49BF-A995-4F4F62BE3779}" presName="sibTransNodeCircle" presStyleLbl="alignNode1" presStyleIdx="2" presStyleCnt="4">
        <dgm:presLayoutVars>
          <dgm:chMax val="0"/>
          <dgm:bulletEnabled/>
        </dgm:presLayoutVars>
      </dgm:prSet>
      <dgm:spPr/>
    </dgm:pt>
    <dgm:pt modelId="{86ED60A7-A75A-462C-8A4F-A00A1240ACB0}" type="pres">
      <dgm:prSet presAssocID="{70DB2A19-7825-49BF-A995-4F4F62BE3779}" presName="spacerBetweenCircleAndCallout" presStyleCnt="0">
        <dgm:presLayoutVars/>
      </dgm:prSet>
      <dgm:spPr/>
    </dgm:pt>
    <dgm:pt modelId="{55E71D65-25B7-4BD0-9E13-1898B0E9DD50}" type="pres">
      <dgm:prSet presAssocID="{AA663C17-3569-41B7-882E-EFAA01BBF86A}" presName="nodeText" presStyleLbl="alignAccFollowNode1" presStyleIdx="8" presStyleCnt="12" custScaleX="117900" custScaleY="100000">
        <dgm:presLayoutVars>
          <dgm:bulletEnabled val="1"/>
        </dgm:presLayoutVars>
      </dgm:prSet>
      <dgm:spPr/>
    </dgm:pt>
    <dgm:pt modelId="{CF81AFF2-3BBB-4628-A88D-A182464F0683}" type="pres">
      <dgm:prSet presAssocID="{70DB2A19-7825-49BF-A995-4F4F62BE3779}" presName="sibTransComposite" presStyleCnt="0"/>
      <dgm:spPr/>
    </dgm:pt>
    <dgm:pt modelId="{F0AC0765-27C9-47A4-AF0A-FBCFEFB042A7}" type="pres">
      <dgm:prSet presAssocID="{696513C4-2C25-4A23-98A5-3AAC679F1AA3}" presName="compositeNode" presStyleCnt="0"/>
      <dgm:spPr/>
    </dgm:pt>
    <dgm:pt modelId="{763C5161-18E0-43FA-8668-7D7CC759BE70}" type="pres">
      <dgm:prSet presAssocID="{696513C4-2C25-4A23-98A5-3AAC679F1AA3}" presName="parTx" presStyleLbl="node1" presStyleIdx="0" presStyleCnt="0">
        <dgm:presLayoutVars>
          <dgm:chMax val="0"/>
          <dgm:chPref val="0"/>
          <dgm:bulletEnabled val="1"/>
        </dgm:presLayoutVars>
      </dgm:prSet>
      <dgm:spPr/>
    </dgm:pt>
    <dgm:pt modelId="{C269BAA6-0CF7-40C2-8DB0-39AAD8A0C460}" type="pres">
      <dgm:prSet presAssocID="{696513C4-2C25-4A23-98A5-3AAC679F1AA3}" presName="parSh" presStyleCnt="0"/>
      <dgm:spPr/>
    </dgm:pt>
    <dgm:pt modelId="{EBA484FE-F46F-4A56-B41B-B87938D6C29A}" type="pres">
      <dgm:prSet presAssocID="{696513C4-2C25-4A23-98A5-3AAC679F1AA3}" presName="lineNode" presStyleLbl="alignAccFollowNode1" presStyleIdx="9" presStyleCnt="12"/>
      <dgm:spPr/>
    </dgm:pt>
    <dgm:pt modelId="{0266F537-390F-491E-BF1F-6025F1396D8A}" type="pres">
      <dgm:prSet presAssocID="{696513C4-2C25-4A23-98A5-3AAC679F1AA3}" presName="lineArrowNode" presStyleLbl="alignAccFollowNode1" presStyleIdx="10" presStyleCnt="12"/>
      <dgm:spPr/>
    </dgm:pt>
    <dgm:pt modelId="{B63FBC91-87D5-4B01-9674-AB2FD24E0312}" type="pres">
      <dgm:prSet presAssocID="{D1C89FC5-BFD7-451A-878D-974250D1C965}" presName="sibTransNodeCircle" presStyleLbl="alignNode1" presStyleIdx="3" presStyleCnt="4">
        <dgm:presLayoutVars>
          <dgm:chMax val="0"/>
          <dgm:bulletEnabled/>
        </dgm:presLayoutVars>
      </dgm:prSet>
      <dgm:spPr/>
    </dgm:pt>
    <dgm:pt modelId="{E8BE06A4-28ED-4B2A-ADA1-200947C7A7D7}" type="pres">
      <dgm:prSet presAssocID="{D1C89FC5-BFD7-451A-878D-974250D1C965}" presName="spacerBetweenCircleAndCallout" presStyleCnt="0">
        <dgm:presLayoutVars/>
      </dgm:prSet>
      <dgm:spPr/>
    </dgm:pt>
    <dgm:pt modelId="{22F34F8C-F24B-411A-81C5-E3E01A2F8C9E}" type="pres">
      <dgm:prSet presAssocID="{696513C4-2C25-4A23-98A5-3AAC679F1AA3}" presName="nodeText" presStyleLbl="alignAccFollowNode1" presStyleIdx="11" presStyleCnt="12">
        <dgm:presLayoutVars>
          <dgm:bulletEnabled val="1"/>
        </dgm:presLayoutVars>
      </dgm:prSet>
      <dgm:spPr/>
    </dgm:pt>
  </dgm:ptLst>
  <dgm:cxnLst>
    <dgm:cxn modelId="{A7C3070C-C0A0-4A77-88D6-59FB94169CD2}" type="presOf" srcId="{9C2D3350-780B-41C4-A291-7F93F6C1E829}" destId="{71D20AF8-0B3E-4428-91CD-2D285911ECB3}" srcOrd="0" destOrd="0" presId="urn:microsoft.com/office/officeart/2016/7/layout/LinearArrowProcessNumbered"/>
    <dgm:cxn modelId="{EA482536-9AE8-41F9-99F7-5408027D1643}" type="presOf" srcId="{696513C4-2C25-4A23-98A5-3AAC679F1AA3}" destId="{22F34F8C-F24B-411A-81C5-E3E01A2F8C9E}" srcOrd="0" destOrd="0" presId="urn:microsoft.com/office/officeart/2016/7/layout/LinearArrowProcessNumbered"/>
    <dgm:cxn modelId="{36EA913C-96EC-47B4-AFFA-65F9CEFBBF20}" type="presOf" srcId="{4D019FDA-CB22-486B-B1BA-35124A200B35}" destId="{23B52C13-F915-44BD-BE9D-9195ABB1C94E}" srcOrd="0" destOrd="0" presId="urn:microsoft.com/office/officeart/2016/7/layout/LinearArrowProcessNumbered"/>
    <dgm:cxn modelId="{0A3F9B44-F483-432F-8A19-2D441FAE6A0C}" srcId="{4D019FDA-CB22-486B-B1BA-35124A200B35}" destId="{9C2D3350-780B-41C4-A291-7F93F6C1E829}" srcOrd="0" destOrd="0" parTransId="{CF913655-80C8-4F0F-803D-73D2522FD026}" sibTransId="{9FF03715-E1EC-4AA5-8FAC-DCE5FCC56ECD}"/>
    <dgm:cxn modelId="{9E0A7C57-5A53-4C28-82A2-CF239D4ED047}" srcId="{4D019FDA-CB22-486B-B1BA-35124A200B35}" destId="{AA663C17-3569-41B7-882E-EFAA01BBF86A}" srcOrd="2" destOrd="0" parTransId="{F41F6566-3335-437C-8D0B-97025A40265B}" sibTransId="{70DB2A19-7825-49BF-A995-4F4F62BE3779}"/>
    <dgm:cxn modelId="{CA7C0693-40DD-4174-B59D-E9B92A5EFE1F}" type="presOf" srcId="{AA663C17-3569-41B7-882E-EFAA01BBF86A}" destId="{55E71D65-25B7-4BD0-9E13-1898B0E9DD50}" srcOrd="0" destOrd="0" presId="urn:microsoft.com/office/officeart/2016/7/layout/LinearArrowProcessNumbered"/>
    <dgm:cxn modelId="{D9202EAE-AF54-4A31-8613-C77283F0F83F}" srcId="{4D019FDA-CB22-486B-B1BA-35124A200B35}" destId="{696513C4-2C25-4A23-98A5-3AAC679F1AA3}" srcOrd="3" destOrd="0" parTransId="{2D1B6423-3F25-4D69-9C9A-4815670AD9C3}" sibTransId="{D1C89FC5-BFD7-451A-878D-974250D1C965}"/>
    <dgm:cxn modelId="{41FCA1C9-BAA2-4B89-BA81-459DB64FAD01}" srcId="{4D019FDA-CB22-486B-B1BA-35124A200B35}" destId="{D6AFCB83-4351-45D1-B88D-032B64F245EC}" srcOrd="1" destOrd="0" parTransId="{551C4A8C-632A-4FF9-B39A-FD55306A83F8}" sibTransId="{99897D06-8F8F-4FC2-9971-CEFD4B3D6C94}"/>
    <dgm:cxn modelId="{186C85CD-323F-4E4E-B96B-82EB073F18CA}" type="presOf" srcId="{D1C89FC5-BFD7-451A-878D-974250D1C965}" destId="{B63FBC91-87D5-4B01-9674-AB2FD24E0312}" srcOrd="0" destOrd="0" presId="urn:microsoft.com/office/officeart/2016/7/layout/LinearArrowProcessNumbered"/>
    <dgm:cxn modelId="{0AB40BDA-CE0F-4847-95A8-1755A5CF2023}" type="presOf" srcId="{99897D06-8F8F-4FC2-9971-CEFD4B3D6C94}" destId="{35E7B665-207B-48FB-B3BC-C4D812136378}" srcOrd="0" destOrd="0" presId="urn:microsoft.com/office/officeart/2016/7/layout/LinearArrowProcessNumbered"/>
    <dgm:cxn modelId="{DBF578EC-BADF-4C5F-85FF-8E8E0BE3F236}" type="presOf" srcId="{9FF03715-E1EC-4AA5-8FAC-DCE5FCC56ECD}" destId="{B97DFEB0-7B18-45E8-A492-A2153342EF1C}" srcOrd="0" destOrd="0" presId="urn:microsoft.com/office/officeart/2016/7/layout/LinearArrowProcessNumbered"/>
    <dgm:cxn modelId="{870231F6-9571-4C48-AE4C-7355B085DDF3}" type="presOf" srcId="{D6AFCB83-4351-45D1-B88D-032B64F245EC}" destId="{42A36B7C-3E2A-4F9E-B063-622B37C6F711}" srcOrd="0" destOrd="0" presId="urn:microsoft.com/office/officeart/2016/7/layout/LinearArrowProcessNumbered"/>
    <dgm:cxn modelId="{CEB788FC-82EC-4360-A695-59C68D61E2DA}" type="presOf" srcId="{70DB2A19-7825-49BF-A995-4F4F62BE3779}" destId="{2BDACC9E-EDD5-4482-94B2-49BF294B6D43}" srcOrd="0" destOrd="0" presId="urn:microsoft.com/office/officeart/2016/7/layout/LinearArrowProcessNumbered"/>
    <dgm:cxn modelId="{FFBC7A65-D1DD-4199-ADCC-1938CC18829E}" type="presParOf" srcId="{23B52C13-F915-44BD-BE9D-9195ABB1C94E}" destId="{9D47C420-8D6C-4422-B92C-9EAB834CDBC4}" srcOrd="0" destOrd="0" presId="urn:microsoft.com/office/officeart/2016/7/layout/LinearArrowProcessNumbered"/>
    <dgm:cxn modelId="{B31F6999-C9BB-4937-B46F-503E3DCA3CD3}" type="presParOf" srcId="{9D47C420-8D6C-4422-B92C-9EAB834CDBC4}" destId="{52F24F4B-70E8-4A73-A7A4-BEF7DD1F1819}" srcOrd="0" destOrd="0" presId="urn:microsoft.com/office/officeart/2016/7/layout/LinearArrowProcessNumbered"/>
    <dgm:cxn modelId="{4F01DC86-9F4A-4690-8F8C-BAC0D29750B7}" type="presParOf" srcId="{9D47C420-8D6C-4422-B92C-9EAB834CDBC4}" destId="{4DAA1281-C8AB-408B-9C48-772FF176DBC9}" srcOrd="1" destOrd="0" presId="urn:microsoft.com/office/officeart/2016/7/layout/LinearArrowProcessNumbered"/>
    <dgm:cxn modelId="{F025B414-120F-4224-A1DA-2E4959837D4A}" type="presParOf" srcId="{4DAA1281-C8AB-408B-9C48-772FF176DBC9}" destId="{C2AC133C-52C3-4C02-8B37-CC84D2961221}" srcOrd="0" destOrd="0" presId="urn:microsoft.com/office/officeart/2016/7/layout/LinearArrowProcessNumbered"/>
    <dgm:cxn modelId="{52570A25-FF76-4EC1-8FCA-14E72DDE8BED}" type="presParOf" srcId="{4DAA1281-C8AB-408B-9C48-772FF176DBC9}" destId="{5F424A08-5BD4-4D97-897B-7C9BD1814CD9}" srcOrd="1" destOrd="0" presId="urn:microsoft.com/office/officeart/2016/7/layout/LinearArrowProcessNumbered"/>
    <dgm:cxn modelId="{163C3ACC-223A-48FB-8CBC-F852FEDC065B}" type="presParOf" srcId="{4DAA1281-C8AB-408B-9C48-772FF176DBC9}" destId="{B97DFEB0-7B18-45E8-A492-A2153342EF1C}" srcOrd="2" destOrd="0" presId="urn:microsoft.com/office/officeart/2016/7/layout/LinearArrowProcessNumbered"/>
    <dgm:cxn modelId="{BCE9E46E-2537-4477-8B74-7E3C157CBAC3}" type="presParOf" srcId="{4DAA1281-C8AB-408B-9C48-772FF176DBC9}" destId="{868FF95B-EFF8-444E-8DDD-D1E2D6E19B2A}" srcOrd="3" destOrd="0" presId="urn:microsoft.com/office/officeart/2016/7/layout/LinearArrowProcessNumbered"/>
    <dgm:cxn modelId="{9A51A06B-452C-4F23-A920-ACE4F611B217}" type="presParOf" srcId="{9D47C420-8D6C-4422-B92C-9EAB834CDBC4}" destId="{71D20AF8-0B3E-4428-91CD-2D285911ECB3}" srcOrd="2" destOrd="0" presId="urn:microsoft.com/office/officeart/2016/7/layout/LinearArrowProcessNumbered"/>
    <dgm:cxn modelId="{BC9214A2-CDEE-4654-ABB7-6D3B336F7901}" type="presParOf" srcId="{23B52C13-F915-44BD-BE9D-9195ABB1C94E}" destId="{10B3D3CD-0634-474B-AFF4-72DC12E8D684}" srcOrd="1" destOrd="0" presId="urn:microsoft.com/office/officeart/2016/7/layout/LinearArrowProcessNumbered"/>
    <dgm:cxn modelId="{5DE317F8-E574-4CFA-AC03-B256AC4792B5}" type="presParOf" srcId="{23B52C13-F915-44BD-BE9D-9195ABB1C94E}" destId="{FCDA61B7-FFC8-4EB9-8A7C-A51403AF4C98}" srcOrd="2" destOrd="0" presId="urn:microsoft.com/office/officeart/2016/7/layout/LinearArrowProcessNumbered"/>
    <dgm:cxn modelId="{1EB129C3-602E-40E5-A507-B36BA11AE066}" type="presParOf" srcId="{FCDA61B7-FFC8-4EB9-8A7C-A51403AF4C98}" destId="{EF5C6240-6DA1-4F5B-967C-A3C85D81C61B}" srcOrd="0" destOrd="0" presId="urn:microsoft.com/office/officeart/2016/7/layout/LinearArrowProcessNumbered"/>
    <dgm:cxn modelId="{98770E92-FFF2-47DA-BD8C-B42F7EFE1C77}" type="presParOf" srcId="{FCDA61B7-FFC8-4EB9-8A7C-A51403AF4C98}" destId="{0E9E7EC8-F688-4B24-BC17-1A994518F35A}" srcOrd="1" destOrd="0" presId="urn:microsoft.com/office/officeart/2016/7/layout/LinearArrowProcessNumbered"/>
    <dgm:cxn modelId="{E024F925-4ED2-4F06-A03E-EFA0FABB3AF6}" type="presParOf" srcId="{0E9E7EC8-F688-4B24-BC17-1A994518F35A}" destId="{B77E46AC-2E23-43D3-B69C-F7B9F219ECAB}" srcOrd="0" destOrd="0" presId="urn:microsoft.com/office/officeart/2016/7/layout/LinearArrowProcessNumbered"/>
    <dgm:cxn modelId="{50E18C5B-67DA-4E6B-AE9B-2C8CA101E927}" type="presParOf" srcId="{0E9E7EC8-F688-4B24-BC17-1A994518F35A}" destId="{D9C531F5-BE18-41EE-9BD7-936DAA7C850E}" srcOrd="1" destOrd="0" presId="urn:microsoft.com/office/officeart/2016/7/layout/LinearArrowProcessNumbered"/>
    <dgm:cxn modelId="{E1C6EC5B-A477-4A2D-9AC9-1735FC1CE97E}" type="presParOf" srcId="{0E9E7EC8-F688-4B24-BC17-1A994518F35A}" destId="{35E7B665-207B-48FB-B3BC-C4D812136378}" srcOrd="2" destOrd="0" presId="urn:microsoft.com/office/officeart/2016/7/layout/LinearArrowProcessNumbered"/>
    <dgm:cxn modelId="{D9DFC8FA-E5D1-4C0E-BA48-3E384C79BDCB}" type="presParOf" srcId="{0E9E7EC8-F688-4B24-BC17-1A994518F35A}" destId="{5FB645E3-F4FF-4082-A627-FBDF8CEDB3F8}" srcOrd="3" destOrd="0" presId="urn:microsoft.com/office/officeart/2016/7/layout/LinearArrowProcessNumbered"/>
    <dgm:cxn modelId="{F12A5BB4-7D40-4582-98DE-544DFE9CC742}" type="presParOf" srcId="{FCDA61B7-FFC8-4EB9-8A7C-A51403AF4C98}" destId="{42A36B7C-3E2A-4F9E-B063-622B37C6F711}" srcOrd="2" destOrd="0" presId="urn:microsoft.com/office/officeart/2016/7/layout/LinearArrowProcessNumbered"/>
    <dgm:cxn modelId="{B8DF198B-7295-41CB-814D-B5540A54B6F1}" type="presParOf" srcId="{23B52C13-F915-44BD-BE9D-9195ABB1C94E}" destId="{FE0CA88E-EC3F-405A-87F9-632D621F851A}" srcOrd="3" destOrd="0" presId="urn:microsoft.com/office/officeart/2016/7/layout/LinearArrowProcessNumbered"/>
    <dgm:cxn modelId="{DB60FDED-9258-4FCB-8B0D-5556B18D082B}" type="presParOf" srcId="{23B52C13-F915-44BD-BE9D-9195ABB1C94E}" destId="{94238946-AD0B-47DA-971D-E0D214658C33}" srcOrd="4" destOrd="0" presId="urn:microsoft.com/office/officeart/2016/7/layout/LinearArrowProcessNumbered"/>
    <dgm:cxn modelId="{07B28832-0637-46F4-A022-F1548AD673A4}" type="presParOf" srcId="{94238946-AD0B-47DA-971D-E0D214658C33}" destId="{0F295DE3-0C45-431E-8A84-BE1B7F930656}" srcOrd="0" destOrd="0" presId="urn:microsoft.com/office/officeart/2016/7/layout/LinearArrowProcessNumbered"/>
    <dgm:cxn modelId="{4D434863-9028-4BFB-98FC-E51A4E709817}" type="presParOf" srcId="{94238946-AD0B-47DA-971D-E0D214658C33}" destId="{959F6A4C-E314-41CC-BE3F-0E6E89D67665}" srcOrd="1" destOrd="0" presId="urn:microsoft.com/office/officeart/2016/7/layout/LinearArrowProcessNumbered"/>
    <dgm:cxn modelId="{16309E88-B66C-4E15-B8AB-8D5EAC5DD854}" type="presParOf" srcId="{959F6A4C-E314-41CC-BE3F-0E6E89D67665}" destId="{11F4AB5B-F438-45E0-8DDC-069DBEC752B7}" srcOrd="0" destOrd="0" presId="urn:microsoft.com/office/officeart/2016/7/layout/LinearArrowProcessNumbered"/>
    <dgm:cxn modelId="{886C2C86-B7D2-4D7C-AC57-FB9180CC325D}" type="presParOf" srcId="{959F6A4C-E314-41CC-BE3F-0E6E89D67665}" destId="{E621D2C6-31B2-4570-AEB6-BEA04C1FEE98}" srcOrd="1" destOrd="0" presId="urn:microsoft.com/office/officeart/2016/7/layout/LinearArrowProcessNumbered"/>
    <dgm:cxn modelId="{AAADF1D7-6958-4522-8FD7-87A3CC57EEFE}" type="presParOf" srcId="{959F6A4C-E314-41CC-BE3F-0E6E89D67665}" destId="{2BDACC9E-EDD5-4482-94B2-49BF294B6D43}" srcOrd="2" destOrd="0" presId="urn:microsoft.com/office/officeart/2016/7/layout/LinearArrowProcessNumbered"/>
    <dgm:cxn modelId="{44E96562-1AF3-458D-B961-72AE5EEADFC1}" type="presParOf" srcId="{959F6A4C-E314-41CC-BE3F-0E6E89D67665}" destId="{86ED60A7-A75A-462C-8A4F-A00A1240ACB0}" srcOrd="3" destOrd="0" presId="urn:microsoft.com/office/officeart/2016/7/layout/LinearArrowProcessNumbered"/>
    <dgm:cxn modelId="{8F075F9A-5C02-498F-A3C7-F326AF136914}" type="presParOf" srcId="{94238946-AD0B-47DA-971D-E0D214658C33}" destId="{55E71D65-25B7-4BD0-9E13-1898B0E9DD50}" srcOrd="2" destOrd="0" presId="urn:microsoft.com/office/officeart/2016/7/layout/LinearArrowProcessNumbered"/>
    <dgm:cxn modelId="{2854A191-5FB5-4A10-812A-828AD48BD082}" type="presParOf" srcId="{23B52C13-F915-44BD-BE9D-9195ABB1C94E}" destId="{CF81AFF2-3BBB-4628-A88D-A182464F0683}" srcOrd="5" destOrd="0" presId="urn:microsoft.com/office/officeart/2016/7/layout/LinearArrowProcessNumbered"/>
    <dgm:cxn modelId="{226F2985-3DBD-4015-A95B-05DDADE97816}" type="presParOf" srcId="{23B52C13-F915-44BD-BE9D-9195ABB1C94E}" destId="{F0AC0765-27C9-47A4-AF0A-FBCFEFB042A7}" srcOrd="6" destOrd="0" presId="urn:microsoft.com/office/officeart/2016/7/layout/LinearArrowProcessNumbered"/>
    <dgm:cxn modelId="{5FA5A4DC-5F0B-4C8B-8D83-60A285A9877E}" type="presParOf" srcId="{F0AC0765-27C9-47A4-AF0A-FBCFEFB042A7}" destId="{763C5161-18E0-43FA-8668-7D7CC759BE70}" srcOrd="0" destOrd="0" presId="urn:microsoft.com/office/officeart/2016/7/layout/LinearArrowProcessNumbered"/>
    <dgm:cxn modelId="{89553533-0FEE-41BE-9FF9-52E9FFA404C6}" type="presParOf" srcId="{F0AC0765-27C9-47A4-AF0A-FBCFEFB042A7}" destId="{C269BAA6-0CF7-40C2-8DB0-39AAD8A0C460}" srcOrd="1" destOrd="0" presId="urn:microsoft.com/office/officeart/2016/7/layout/LinearArrowProcessNumbered"/>
    <dgm:cxn modelId="{61C39440-F534-403F-B7E4-C9AD14D26302}" type="presParOf" srcId="{C269BAA6-0CF7-40C2-8DB0-39AAD8A0C460}" destId="{EBA484FE-F46F-4A56-B41B-B87938D6C29A}" srcOrd="0" destOrd="0" presId="urn:microsoft.com/office/officeart/2016/7/layout/LinearArrowProcessNumbered"/>
    <dgm:cxn modelId="{56101DBE-8B99-467D-A3CC-32E263B136F9}" type="presParOf" srcId="{C269BAA6-0CF7-40C2-8DB0-39AAD8A0C460}" destId="{0266F537-390F-491E-BF1F-6025F1396D8A}" srcOrd="1" destOrd="0" presId="urn:microsoft.com/office/officeart/2016/7/layout/LinearArrowProcessNumbered"/>
    <dgm:cxn modelId="{CB468518-B32D-4A15-B3C5-68403F3EFAEB}" type="presParOf" srcId="{C269BAA6-0CF7-40C2-8DB0-39AAD8A0C460}" destId="{B63FBC91-87D5-4B01-9674-AB2FD24E0312}" srcOrd="2" destOrd="0" presId="urn:microsoft.com/office/officeart/2016/7/layout/LinearArrowProcessNumbered"/>
    <dgm:cxn modelId="{8BEB98EC-C538-4377-933C-F1B22CCB9A1B}" type="presParOf" srcId="{C269BAA6-0CF7-40C2-8DB0-39AAD8A0C460}" destId="{E8BE06A4-28ED-4B2A-ADA1-200947C7A7D7}" srcOrd="3" destOrd="0" presId="urn:microsoft.com/office/officeart/2016/7/layout/LinearArrowProcessNumbered"/>
    <dgm:cxn modelId="{1DD708BB-799B-4E4C-8467-B3AAAEDF2369}" type="presParOf" srcId="{F0AC0765-27C9-47A4-AF0A-FBCFEFB042A7}" destId="{22F34F8C-F24B-411A-81C5-E3E01A2F8C9E}"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67788A-A5D3-4FC9-9EA1-EACEF4C0D8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B72B73-9E29-4BAD-9E12-16558B970F9F}">
      <dgm:prSet/>
      <dgm:spPr/>
      <dgm:t>
        <a:bodyPr/>
        <a:lstStyle/>
        <a:p>
          <a:pPr algn="just"/>
          <a:r>
            <a:rPr lang="en-US" dirty="0"/>
            <a:t>The output of this analysis provides a number of interesting strategies the hotels can try to minimize cancellations and maximize revenue. Since long lead-time bookings are more likely to cancel, hotels can apply dynamic pricing or deposit policies as incentives for guests to commit. In the same way, direct bookings may reduce cancellation rates compared with using online travel agencies for bookings.</a:t>
          </a:r>
        </a:p>
      </dgm:t>
    </dgm:pt>
    <dgm:pt modelId="{B9DEF924-D113-4D69-B17A-3C27442EF6FB}" type="parTrans" cxnId="{23B6759A-8D18-4BBA-BD3B-8FDEAE788160}">
      <dgm:prSet/>
      <dgm:spPr/>
      <dgm:t>
        <a:bodyPr/>
        <a:lstStyle/>
        <a:p>
          <a:endParaRPr lang="en-US"/>
        </a:p>
      </dgm:t>
    </dgm:pt>
    <dgm:pt modelId="{4588836E-E95F-46E0-A685-30D1DE123581}" type="sibTrans" cxnId="{23B6759A-8D18-4BBA-BD3B-8FDEAE788160}">
      <dgm:prSet/>
      <dgm:spPr/>
      <dgm:t>
        <a:bodyPr/>
        <a:lstStyle/>
        <a:p>
          <a:endParaRPr lang="en-US"/>
        </a:p>
      </dgm:t>
    </dgm:pt>
    <dgm:pt modelId="{E3F294CA-81A8-40A9-BBF3-0FA57855DE75}">
      <dgm:prSet/>
      <dgm:spPr/>
      <dgm:t>
        <a:bodyPr/>
        <a:lstStyle/>
        <a:p>
          <a:pPr algn="just"/>
          <a:r>
            <a:rPr lang="en-US" dirty="0"/>
            <a:t>For repeat guests who have a history of cancellation, hotels should develop loyalty programs that give rewards for completed stays. Further, insight into segment behaviors can refine booking policies, offering flexible cancellations to corporate travelers and enforcing stricter terms with transient guests.</a:t>
          </a:r>
        </a:p>
      </dgm:t>
    </dgm:pt>
    <dgm:pt modelId="{721EAAD0-F232-434F-A385-14B59A35EA08}" type="parTrans" cxnId="{3A924602-6009-449F-861F-394B9EFEEC07}">
      <dgm:prSet/>
      <dgm:spPr/>
      <dgm:t>
        <a:bodyPr/>
        <a:lstStyle/>
        <a:p>
          <a:endParaRPr lang="en-US"/>
        </a:p>
      </dgm:t>
    </dgm:pt>
    <dgm:pt modelId="{D61FB85A-9200-4AAD-8923-28A859AE7FEE}" type="sibTrans" cxnId="{3A924602-6009-449F-861F-394B9EFEEC07}">
      <dgm:prSet/>
      <dgm:spPr/>
      <dgm:t>
        <a:bodyPr/>
        <a:lstStyle/>
        <a:p>
          <a:endParaRPr lang="en-US"/>
        </a:p>
      </dgm:t>
    </dgm:pt>
    <dgm:pt modelId="{A6388C3B-13DB-412C-A536-37C05B757422}">
      <dgm:prSet/>
      <dgm:spPr/>
      <dgm:t>
        <a:bodyPr/>
        <a:lstStyle/>
        <a:p>
          <a:pPr algn="just"/>
          <a:r>
            <a:rPr lang="en-US" dirty="0"/>
            <a:t>With the help of machine learning predictions, hotels can take proactive approaches toward cancellations of bookings for better efficiency and revenue by optimizing room availability based on customer behavior trends.</a:t>
          </a:r>
        </a:p>
      </dgm:t>
    </dgm:pt>
    <dgm:pt modelId="{A13C2016-45B5-4CED-A3D4-337BE2120151}" type="parTrans" cxnId="{BC166B9A-1658-4900-94F2-3BC5D2484A9B}">
      <dgm:prSet/>
      <dgm:spPr/>
      <dgm:t>
        <a:bodyPr/>
        <a:lstStyle/>
        <a:p>
          <a:endParaRPr lang="en-US"/>
        </a:p>
      </dgm:t>
    </dgm:pt>
    <dgm:pt modelId="{75169518-0BA9-443D-9090-2D1A0B715A47}" type="sibTrans" cxnId="{BC166B9A-1658-4900-94F2-3BC5D2484A9B}">
      <dgm:prSet/>
      <dgm:spPr/>
      <dgm:t>
        <a:bodyPr/>
        <a:lstStyle/>
        <a:p>
          <a:endParaRPr lang="en-US"/>
        </a:p>
      </dgm:t>
    </dgm:pt>
    <dgm:pt modelId="{36741E60-4C89-4746-915C-A581B51BBA35}" type="pres">
      <dgm:prSet presAssocID="{5167788A-A5D3-4FC9-9EA1-EACEF4C0D8B7}" presName="root" presStyleCnt="0">
        <dgm:presLayoutVars>
          <dgm:dir/>
          <dgm:resizeHandles val="exact"/>
        </dgm:presLayoutVars>
      </dgm:prSet>
      <dgm:spPr/>
    </dgm:pt>
    <dgm:pt modelId="{CF234921-B1F1-4D93-9663-46B8040C8C80}" type="pres">
      <dgm:prSet presAssocID="{FDB72B73-9E29-4BAD-9E12-16558B970F9F}" presName="compNode" presStyleCnt="0"/>
      <dgm:spPr/>
    </dgm:pt>
    <dgm:pt modelId="{F67333EC-5832-4C4D-B9A1-7038C5ABE7FB}" type="pres">
      <dgm:prSet presAssocID="{FDB72B73-9E29-4BAD-9E12-16558B970F9F}" presName="bgRect" presStyleLbl="bgShp" presStyleIdx="0" presStyleCnt="3"/>
      <dgm:spPr/>
    </dgm:pt>
    <dgm:pt modelId="{E3F96051-7FC0-4692-BB1E-CE56D1C3E3F1}" type="pres">
      <dgm:prSet presAssocID="{FDB72B73-9E29-4BAD-9E12-16558B970F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d"/>
        </a:ext>
      </dgm:extLst>
    </dgm:pt>
    <dgm:pt modelId="{363441C0-3A12-406C-A0DE-3F0C7518F6DF}" type="pres">
      <dgm:prSet presAssocID="{FDB72B73-9E29-4BAD-9E12-16558B970F9F}" presName="spaceRect" presStyleCnt="0"/>
      <dgm:spPr/>
    </dgm:pt>
    <dgm:pt modelId="{AC915C78-1B71-429F-9CB0-88B67AD93290}" type="pres">
      <dgm:prSet presAssocID="{FDB72B73-9E29-4BAD-9E12-16558B970F9F}" presName="parTx" presStyleLbl="revTx" presStyleIdx="0" presStyleCnt="3">
        <dgm:presLayoutVars>
          <dgm:chMax val="0"/>
          <dgm:chPref val="0"/>
        </dgm:presLayoutVars>
      </dgm:prSet>
      <dgm:spPr/>
    </dgm:pt>
    <dgm:pt modelId="{9C9F41F9-972F-4A89-9E01-5891C8E5A071}" type="pres">
      <dgm:prSet presAssocID="{4588836E-E95F-46E0-A685-30D1DE123581}" presName="sibTrans" presStyleCnt="0"/>
      <dgm:spPr/>
    </dgm:pt>
    <dgm:pt modelId="{283A60D5-6535-400F-9449-D2C83E6C3BA2}" type="pres">
      <dgm:prSet presAssocID="{E3F294CA-81A8-40A9-BBF3-0FA57855DE75}" presName="compNode" presStyleCnt="0"/>
      <dgm:spPr/>
    </dgm:pt>
    <dgm:pt modelId="{AE2D2548-07EC-4BA6-B6AE-4A05F13B0D3D}" type="pres">
      <dgm:prSet presAssocID="{E3F294CA-81A8-40A9-BBF3-0FA57855DE75}" presName="bgRect" presStyleLbl="bgShp" presStyleIdx="1" presStyleCnt="3"/>
      <dgm:spPr/>
    </dgm:pt>
    <dgm:pt modelId="{99075A2C-0A36-412B-AEFD-748271CECE89}" type="pres">
      <dgm:prSet presAssocID="{E3F294CA-81A8-40A9-BBF3-0FA57855DE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leep"/>
        </a:ext>
      </dgm:extLst>
    </dgm:pt>
    <dgm:pt modelId="{F61F873C-E73C-40D3-A5E6-D2BA39F17133}" type="pres">
      <dgm:prSet presAssocID="{E3F294CA-81A8-40A9-BBF3-0FA57855DE75}" presName="spaceRect" presStyleCnt="0"/>
      <dgm:spPr/>
    </dgm:pt>
    <dgm:pt modelId="{6613A8AE-4671-4F78-A3D1-54F82587C7C5}" type="pres">
      <dgm:prSet presAssocID="{E3F294CA-81A8-40A9-BBF3-0FA57855DE75}" presName="parTx" presStyleLbl="revTx" presStyleIdx="1" presStyleCnt="3">
        <dgm:presLayoutVars>
          <dgm:chMax val="0"/>
          <dgm:chPref val="0"/>
        </dgm:presLayoutVars>
      </dgm:prSet>
      <dgm:spPr/>
    </dgm:pt>
    <dgm:pt modelId="{59CB9876-F068-4677-8F4F-DDD635990B2F}" type="pres">
      <dgm:prSet presAssocID="{D61FB85A-9200-4AAD-8923-28A859AE7FEE}" presName="sibTrans" presStyleCnt="0"/>
      <dgm:spPr/>
    </dgm:pt>
    <dgm:pt modelId="{059FDDE3-B3A2-4AE1-AEE9-94282C0E1865}" type="pres">
      <dgm:prSet presAssocID="{A6388C3B-13DB-412C-A536-37C05B757422}" presName="compNode" presStyleCnt="0"/>
      <dgm:spPr/>
    </dgm:pt>
    <dgm:pt modelId="{ACDE4D60-6C6C-48DB-9C8F-4BF1F7E03D15}" type="pres">
      <dgm:prSet presAssocID="{A6388C3B-13DB-412C-A536-37C05B757422}" presName="bgRect" presStyleLbl="bgShp" presStyleIdx="2" presStyleCnt="3"/>
      <dgm:spPr/>
    </dgm:pt>
    <dgm:pt modelId="{0CD8861C-8B70-4ACE-AE23-35CB0F309030}" type="pres">
      <dgm:prSet presAssocID="{A6388C3B-13DB-412C-A536-37C05B7574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FA37A38B-D0D2-430A-8448-65F17160A6FE}" type="pres">
      <dgm:prSet presAssocID="{A6388C3B-13DB-412C-A536-37C05B757422}" presName="spaceRect" presStyleCnt="0"/>
      <dgm:spPr/>
    </dgm:pt>
    <dgm:pt modelId="{21B60688-C233-4A55-9495-DF3295BED839}" type="pres">
      <dgm:prSet presAssocID="{A6388C3B-13DB-412C-A536-37C05B757422}" presName="parTx" presStyleLbl="revTx" presStyleIdx="2" presStyleCnt="3">
        <dgm:presLayoutVars>
          <dgm:chMax val="0"/>
          <dgm:chPref val="0"/>
        </dgm:presLayoutVars>
      </dgm:prSet>
      <dgm:spPr/>
    </dgm:pt>
  </dgm:ptLst>
  <dgm:cxnLst>
    <dgm:cxn modelId="{3A924602-6009-449F-861F-394B9EFEEC07}" srcId="{5167788A-A5D3-4FC9-9EA1-EACEF4C0D8B7}" destId="{E3F294CA-81A8-40A9-BBF3-0FA57855DE75}" srcOrd="1" destOrd="0" parTransId="{721EAAD0-F232-434F-A385-14B59A35EA08}" sibTransId="{D61FB85A-9200-4AAD-8923-28A859AE7FEE}"/>
    <dgm:cxn modelId="{4674C824-A346-4A32-9AEE-4DF385A044E7}" type="presOf" srcId="{5167788A-A5D3-4FC9-9EA1-EACEF4C0D8B7}" destId="{36741E60-4C89-4746-915C-A581B51BBA35}" srcOrd="0" destOrd="0" presId="urn:microsoft.com/office/officeart/2018/2/layout/IconVerticalSolidList"/>
    <dgm:cxn modelId="{0E560534-46C8-46F5-915A-964BF9A39420}" type="presOf" srcId="{FDB72B73-9E29-4BAD-9E12-16558B970F9F}" destId="{AC915C78-1B71-429F-9CB0-88B67AD93290}" srcOrd="0" destOrd="0" presId="urn:microsoft.com/office/officeart/2018/2/layout/IconVerticalSolidList"/>
    <dgm:cxn modelId="{D316E054-4759-42A7-BDA1-F75AE3FD0387}" type="presOf" srcId="{A6388C3B-13DB-412C-A536-37C05B757422}" destId="{21B60688-C233-4A55-9495-DF3295BED839}" srcOrd="0" destOrd="0" presId="urn:microsoft.com/office/officeart/2018/2/layout/IconVerticalSolidList"/>
    <dgm:cxn modelId="{BC166B9A-1658-4900-94F2-3BC5D2484A9B}" srcId="{5167788A-A5D3-4FC9-9EA1-EACEF4C0D8B7}" destId="{A6388C3B-13DB-412C-A536-37C05B757422}" srcOrd="2" destOrd="0" parTransId="{A13C2016-45B5-4CED-A3D4-337BE2120151}" sibTransId="{75169518-0BA9-443D-9090-2D1A0B715A47}"/>
    <dgm:cxn modelId="{23B6759A-8D18-4BBA-BD3B-8FDEAE788160}" srcId="{5167788A-A5D3-4FC9-9EA1-EACEF4C0D8B7}" destId="{FDB72B73-9E29-4BAD-9E12-16558B970F9F}" srcOrd="0" destOrd="0" parTransId="{B9DEF924-D113-4D69-B17A-3C27442EF6FB}" sibTransId="{4588836E-E95F-46E0-A685-30D1DE123581}"/>
    <dgm:cxn modelId="{B8C775B9-A953-4489-A891-2A35FFEC97AF}" type="presOf" srcId="{E3F294CA-81A8-40A9-BBF3-0FA57855DE75}" destId="{6613A8AE-4671-4F78-A3D1-54F82587C7C5}" srcOrd="0" destOrd="0" presId="urn:microsoft.com/office/officeart/2018/2/layout/IconVerticalSolidList"/>
    <dgm:cxn modelId="{EBDCC60F-4281-4C74-B51E-5381C441E0BE}" type="presParOf" srcId="{36741E60-4C89-4746-915C-A581B51BBA35}" destId="{CF234921-B1F1-4D93-9663-46B8040C8C80}" srcOrd="0" destOrd="0" presId="urn:microsoft.com/office/officeart/2018/2/layout/IconVerticalSolidList"/>
    <dgm:cxn modelId="{3FDDA668-C573-4B7D-9E27-021B49389938}" type="presParOf" srcId="{CF234921-B1F1-4D93-9663-46B8040C8C80}" destId="{F67333EC-5832-4C4D-B9A1-7038C5ABE7FB}" srcOrd="0" destOrd="0" presId="urn:microsoft.com/office/officeart/2018/2/layout/IconVerticalSolidList"/>
    <dgm:cxn modelId="{CED6B254-2580-417A-9A33-5D17B99A7649}" type="presParOf" srcId="{CF234921-B1F1-4D93-9663-46B8040C8C80}" destId="{E3F96051-7FC0-4692-BB1E-CE56D1C3E3F1}" srcOrd="1" destOrd="0" presId="urn:microsoft.com/office/officeart/2018/2/layout/IconVerticalSolidList"/>
    <dgm:cxn modelId="{FA7A843B-D65D-4577-8E6C-CBAEF404CDA4}" type="presParOf" srcId="{CF234921-B1F1-4D93-9663-46B8040C8C80}" destId="{363441C0-3A12-406C-A0DE-3F0C7518F6DF}" srcOrd="2" destOrd="0" presId="urn:microsoft.com/office/officeart/2018/2/layout/IconVerticalSolidList"/>
    <dgm:cxn modelId="{A1E9B087-276D-4AD6-B7D2-CDE2D7567714}" type="presParOf" srcId="{CF234921-B1F1-4D93-9663-46B8040C8C80}" destId="{AC915C78-1B71-429F-9CB0-88B67AD93290}" srcOrd="3" destOrd="0" presId="urn:microsoft.com/office/officeart/2018/2/layout/IconVerticalSolidList"/>
    <dgm:cxn modelId="{8C862711-315A-4C06-BDFE-5BE4D491DC43}" type="presParOf" srcId="{36741E60-4C89-4746-915C-A581B51BBA35}" destId="{9C9F41F9-972F-4A89-9E01-5891C8E5A071}" srcOrd="1" destOrd="0" presId="urn:microsoft.com/office/officeart/2018/2/layout/IconVerticalSolidList"/>
    <dgm:cxn modelId="{0D8267AB-3996-43A1-BF80-A75B11FDF34D}" type="presParOf" srcId="{36741E60-4C89-4746-915C-A581B51BBA35}" destId="{283A60D5-6535-400F-9449-D2C83E6C3BA2}" srcOrd="2" destOrd="0" presId="urn:microsoft.com/office/officeart/2018/2/layout/IconVerticalSolidList"/>
    <dgm:cxn modelId="{48A9C672-8EE9-46C2-9F0C-FBAEA51F8DBC}" type="presParOf" srcId="{283A60D5-6535-400F-9449-D2C83E6C3BA2}" destId="{AE2D2548-07EC-4BA6-B6AE-4A05F13B0D3D}" srcOrd="0" destOrd="0" presId="urn:microsoft.com/office/officeart/2018/2/layout/IconVerticalSolidList"/>
    <dgm:cxn modelId="{58D50AEC-8786-4041-B07C-3F44E303B3D0}" type="presParOf" srcId="{283A60D5-6535-400F-9449-D2C83E6C3BA2}" destId="{99075A2C-0A36-412B-AEFD-748271CECE89}" srcOrd="1" destOrd="0" presId="urn:microsoft.com/office/officeart/2018/2/layout/IconVerticalSolidList"/>
    <dgm:cxn modelId="{ED2273E2-8A39-4BD6-8279-DE148147A670}" type="presParOf" srcId="{283A60D5-6535-400F-9449-D2C83E6C3BA2}" destId="{F61F873C-E73C-40D3-A5E6-D2BA39F17133}" srcOrd="2" destOrd="0" presId="urn:microsoft.com/office/officeart/2018/2/layout/IconVerticalSolidList"/>
    <dgm:cxn modelId="{D289CC50-D09F-4413-A132-04C4BBA52A4D}" type="presParOf" srcId="{283A60D5-6535-400F-9449-D2C83E6C3BA2}" destId="{6613A8AE-4671-4F78-A3D1-54F82587C7C5}" srcOrd="3" destOrd="0" presId="urn:microsoft.com/office/officeart/2018/2/layout/IconVerticalSolidList"/>
    <dgm:cxn modelId="{75F94FF8-60B5-4E64-ACBE-B834FD2F0D8D}" type="presParOf" srcId="{36741E60-4C89-4746-915C-A581B51BBA35}" destId="{59CB9876-F068-4677-8F4F-DDD635990B2F}" srcOrd="3" destOrd="0" presId="urn:microsoft.com/office/officeart/2018/2/layout/IconVerticalSolidList"/>
    <dgm:cxn modelId="{36E3E210-08A1-404A-AF09-84AB28B859C1}" type="presParOf" srcId="{36741E60-4C89-4746-915C-A581B51BBA35}" destId="{059FDDE3-B3A2-4AE1-AEE9-94282C0E1865}" srcOrd="4" destOrd="0" presId="urn:microsoft.com/office/officeart/2018/2/layout/IconVerticalSolidList"/>
    <dgm:cxn modelId="{825DD5AB-6400-490C-87F2-7113BBA1476E}" type="presParOf" srcId="{059FDDE3-B3A2-4AE1-AEE9-94282C0E1865}" destId="{ACDE4D60-6C6C-48DB-9C8F-4BF1F7E03D15}" srcOrd="0" destOrd="0" presId="urn:microsoft.com/office/officeart/2018/2/layout/IconVerticalSolidList"/>
    <dgm:cxn modelId="{15025C80-AF3D-4873-B1A9-F864F66FAF7A}" type="presParOf" srcId="{059FDDE3-B3A2-4AE1-AEE9-94282C0E1865}" destId="{0CD8861C-8B70-4ACE-AE23-35CB0F309030}" srcOrd="1" destOrd="0" presId="urn:microsoft.com/office/officeart/2018/2/layout/IconVerticalSolidList"/>
    <dgm:cxn modelId="{09969B45-6A62-46B6-9357-2B10814E3786}" type="presParOf" srcId="{059FDDE3-B3A2-4AE1-AEE9-94282C0E1865}" destId="{FA37A38B-D0D2-430A-8448-65F17160A6FE}" srcOrd="2" destOrd="0" presId="urn:microsoft.com/office/officeart/2018/2/layout/IconVerticalSolidList"/>
    <dgm:cxn modelId="{71C2E3C4-D5CB-4475-9D47-DB0E24B4A5FE}" type="presParOf" srcId="{059FDDE3-B3A2-4AE1-AEE9-94282C0E1865}" destId="{21B60688-C233-4A55-9495-DF3295BED8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F298F-5CA3-4267-996E-34769608DEF4}">
      <dsp:nvSpPr>
        <dsp:cNvPr id="0" name=""/>
        <dsp:cNvSpPr/>
      </dsp:nvSpPr>
      <dsp:spPr>
        <a:xfrm>
          <a:off x="0" y="585"/>
          <a:ext cx="11714480" cy="1369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5D7CF0-56E2-4570-BCC8-2DE298A4314B}">
      <dsp:nvSpPr>
        <dsp:cNvPr id="0" name=""/>
        <dsp:cNvSpPr/>
      </dsp:nvSpPr>
      <dsp:spPr>
        <a:xfrm>
          <a:off x="414423" y="308834"/>
          <a:ext cx="753497" cy="753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8487BD-E6B1-47F5-8449-6CC4316875B2}">
      <dsp:nvSpPr>
        <dsp:cNvPr id="0" name=""/>
        <dsp:cNvSpPr/>
      </dsp:nvSpPr>
      <dsp:spPr>
        <a:xfrm>
          <a:off x="1582344" y="585"/>
          <a:ext cx="10132135" cy="136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91" tIns="144991" rIns="144991" bIns="144991" numCol="1" spcCol="1270" anchor="ctr" anchorCtr="0">
          <a:noAutofit/>
        </a:bodyPr>
        <a:lstStyle/>
        <a:p>
          <a:pPr marL="0" lvl="0" indent="0" algn="just" defTabSz="666750">
            <a:lnSpc>
              <a:spcPct val="100000"/>
            </a:lnSpc>
            <a:spcBef>
              <a:spcPct val="0"/>
            </a:spcBef>
            <a:spcAft>
              <a:spcPct val="35000"/>
            </a:spcAft>
            <a:buNone/>
          </a:pPr>
          <a:r>
            <a:rPr lang="en-IN" sz="1500" kern="1200" dirty="0"/>
            <a:t>Hotel cancellations are unpredictable and pose significant challenges for revenue management. However, by analysing past cancellation data, hotels can develop predictive models to forecast cancellations and optimize operations.</a:t>
          </a:r>
          <a:endParaRPr lang="en-US" sz="1500" kern="1200" dirty="0"/>
        </a:p>
      </dsp:txBody>
      <dsp:txXfrm>
        <a:off x="1582344" y="585"/>
        <a:ext cx="10132135" cy="1369995"/>
      </dsp:txXfrm>
    </dsp:sp>
    <dsp:sp modelId="{799C4E38-6C88-4D98-8403-90C10CC52610}">
      <dsp:nvSpPr>
        <dsp:cNvPr id="0" name=""/>
        <dsp:cNvSpPr/>
      </dsp:nvSpPr>
      <dsp:spPr>
        <a:xfrm>
          <a:off x="0" y="1713079"/>
          <a:ext cx="11714480" cy="1369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0909A-D222-4346-AA44-6E281FFC85F0}">
      <dsp:nvSpPr>
        <dsp:cNvPr id="0" name=""/>
        <dsp:cNvSpPr/>
      </dsp:nvSpPr>
      <dsp:spPr>
        <a:xfrm>
          <a:off x="414423" y="2021328"/>
          <a:ext cx="753497" cy="753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ABB78-05F8-4A11-9CCC-708B47345A23}">
      <dsp:nvSpPr>
        <dsp:cNvPr id="0" name=""/>
        <dsp:cNvSpPr/>
      </dsp:nvSpPr>
      <dsp:spPr>
        <a:xfrm>
          <a:off x="1582344" y="1713079"/>
          <a:ext cx="10132135" cy="136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91" tIns="144991" rIns="144991" bIns="144991" numCol="1" spcCol="1270" anchor="ctr" anchorCtr="0">
          <a:noAutofit/>
        </a:bodyPr>
        <a:lstStyle/>
        <a:p>
          <a:pPr marL="0" lvl="0" indent="0" algn="just" defTabSz="666750">
            <a:lnSpc>
              <a:spcPct val="100000"/>
            </a:lnSpc>
            <a:spcBef>
              <a:spcPct val="0"/>
            </a:spcBef>
            <a:spcAft>
              <a:spcPct val="35000"/>
            </a:spcAft>
            <a:buNone/>
          </a:pPr>
          <a:r>
            <a:rPr lang="en-IN" sz="1500" kern="1200" dirty="0"/>
            <a:t>The key goal of this thesis is to create an accurate predictive model for hotel cancellations using reservation features like lead time, length of stay, daily rate, and special requests. With advanced notice of possible cancellations, hotels can proactively manage inventory, pricing, and staffing to maximize revenue and guest satisfaction. The model provides actionable insights to mitigate financial and reputational risks of last-minute cancellations.</a:t>
          </a:r>
          <a:endParaRPr lang="en-US" sz="1500" kern="1200" dirty="0"/>
        </a:p>
      </dsp:txBody>
      <dsp:txXfrm>
        <a:off x="1582344" y="1713079"/>
        <a:ext cx="10132135" cy="1369995"/>
      </dsp:txXfrm>
    </dsp:sp>
    <dsp:sp modelId="{A637B227-79CE-453B-84CC-EBF376FAFBD9}">
      <dsp:nvSpPr>
        <dsp:cNvPr id="0" name=""/>
        <dsp:cNvSpPr/>
      </dsp:nvSpPr>
      <dsp:spPr>
        <a:xfrm>
          <a:off x="0" y="3425574"/>
          <a:ext cx="11714480" cy="1369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E4703-41C7-4746-A4FF-2436BF1829BC}">
      <dsp:nvSpPr>
        <dsp:cNvPr id="0" name=""/>
        <dsp:cNvSpPr/>
      </dsp:nvSpPr>
      <dsp:spPr>
        <a:xfrm>
          <a:off x="414423" y="3733823"/>
          <a:ext cx="753497" cy="7534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AD5BD-C3E2-4332-A1A5-EDEFB4B700CA}">
      <dsp:nvSpPr>
        <dsp:cNvPr id="0" name=""/>
        <dsp:cNvSpPr/>
      </dsp:nvSpPr>
      <dsp:spPr>
        <a:xfrm>
          <a:off x="1582344" y="3425574"/>
          <a:ext cx="10132135" cy="136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991" tIns="144991" rIns="144991" bIns="144991" numCol="1" spcCol="1270" anchor="ctr" anchorCtr="0">
          <a:noAutofit/>
        </a:bodyPr>
        <a:lstStyle/>
        <a:p>
          <a:pPr marL="0" lvl="0" indent="0" algn="just" defTabSz="666750">
            <a:lnSpc>
              <a:spcPct val="100000"/>
            </a:lnSpc>
            <a:spcBef>
              <a:spcPct val="0"/>
            </a:spcBef>
            <a:spcAft>
              <a:spcPct val="35000"/>
            </a:spcAft>
            <a:buNone/>
          </a:pPr>
          <a:r>
            <a:rPr lang="en-IN" sz="1500" kern="1200" dirty="0"/>
            <a:t>By leveraging predictive analytics, hotels can turn cancellations from a source of uncertainty into an opportunity for competitive advantage and improved financial performance. This thesis presents a data-driven methodology for cancellations forecasting that enables proactive and strategic revenue management.</a:t>
          </a:r>
          <a:endParaRPr lang="en-US" sz="1500" kern="1200" dirty="0"/>
        </a:p>
      </dsp:txBody>
      <dsp:txXfrm>
        <a:off x="1582344" y="3425574"/>
        <a:ext cx="10132135" cy="136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78B53-6F59-423A-995E-B3ECD3D469F0}">
      <dsp:nvSpPr>
        <dsp:cNvPr id="0" name=""/>
        <dsp:cNvSpPr/>
      </dsp:nvSpPr>
      <dsp:spPr>
        <a:xfrm>
          <a:off x="237310" y="624338"/>
          <a:ext cx="1348805" cy="13488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F6391B-C932-49D5-9191-E29715F8355E}">
      <dsp:nvSpPr>
        <dsp:cNvPr id="0" name=""/>
        <dsp:cNvSpPr/>
      </dsp:nvSpPr>
      <dsp:spPr>
        <a:xfrm>
          <a:off x="520559" y="907587"/>
          <a:ext cx="782307" cy="782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2C121-E732-46B5-9F6F-7B153DF4331F}">
      <dsp:nvSpPr>
        <dsp:cNvPr id="0" name=""/>
        <dsp:cNvSpPr/>
      </dsp:nvSpPr>
      <dsp:spPr>
        <a:xfrm>
          <a:off x="1875145" y="624338"/>
          <a:ext cx="3179327" cy="134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kern="1200" dirty="0"/>
            <a:t>This Project uses a hotel booking dataset comprising 117,263 records and 33 features, representing information related to reservations, customer behavior, and booking conditions. It includes bookings from City Hotels and Resort Hotels, which helps in the analysis of guest preferences and cancellation trends.</a:t>
          </a:r>
        </a:p>
      </dsp:txBody>
      <dsp:txXfrm>
        <a:off x="1875145" y="624338"/>
        <a:ext cx="3179327" cy="1348805"/>
      </dsp:txXfrm>
    </dsp:sp>
    <dsp:sp modelId="{0DABC988-103D-40C9-B3D4-E5F44D05695F}">
      <dsp:nvSpPr>
        <dsp:cNvPr id="0" name=""/>
        <dsp:cNvSpPr/>
      </dsp:nvSpPr>
      <dsp:spPr>
        <a:xfrm>
          <a:off x="5608446" y="624338"/>
          <a:ext cx="1348805" cy="13488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90F77-EAE9-43DB-9C06-FA5C9CA10645}">
      <dsp:nvSpPr>
        <dsp:cNvPr id="0" name=""/>
        <dsp:cNvSpPr/>
      </dsp:nvSpPr>
      <dsp:spPr>
        <a:xfrm>
          <a:off x="5891695" y="907587"/>
          <a:ext cx="782307" cy="782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12FB4-D79A-4AB7-92CE-C14B91379E5E}">
      <dsp:nvSpPr>
        <dsp:cNvPr id="0" name=""/>
        <dsp:cNvSpPr/>
      </dsp:nvSpPr>
      <dsp:spPr>
        <a:xfrm>
          <a:off x="7246282" y="624338"/>
          <a:ext cx="3179327" cy="134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kern="1200" dirty="0"/>
            <a:t>The target variable "</a:t>
          </a:r>
          <a:r>
            <a:rPr lang="en-US" sz="1200" kern="1200" dirty="0" err="1"/>
            <a:t>is_canceled</a:t>
          </a:r>
          <a:r>
            <a:rPr lang="en-US" sz="1200" kern="1200" dirty="0"/>
            <a:t>" identifies whether the booking was canceled-1 or not-0. The significant features are: lead time - time in days before check-in, market segment, deposit type, customer type, and previous cancellations give a pattern in cancellations.</a:t>
          </a:r>
        </a:p>
      </dsp:txBody>
      <dsp:txXfrm>
        <a:off x="7246282" y="624338"/>
        <a:ext cx="3179327" cy="1348805"/>
      </dsp:txXfrm>
    </dsp:sp>
    <dsp:sp modelId="{495BC54A-1329-47B4-9125-85B262E1CC8B}">
      <dsp:nvSpPr>
        <dsp:cNvPr id="0" name=""/>
        <dsp:cNvSpPr/>
      </dsp:nvSpPr>
      <dsp:spPr>
        <a:xfrm>
          <a:off x="237310" y="2781419"/>
          <a:ext cx="1348805" cy="13488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9E4DD-6E64-4D91-B05B-086A435E5F66}">
      <dsp:nvSpPr>
        <dsp:cNvPr id="0" name=""/>
        <dsp:cNvSpPr/>
      </dsp:nvSpPr>
      <dsp:spPr>
        <a:xfrm>
          <a:off x="520559" y="3064668"/>
          <a:ext cx="782307" cy="782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D06A1-97C1-4374-9AB1-524F8DC9A641}">
      <dsp:nvSpPr>
        <dsp:cNvPr id="0" name=""/>
        <dsp:cNvSpPr/>
      </dsp:nvSpPr>
      <dsp:spPr>
        <a:xfrm>
          <a:off x="1875145" y="2781419"/>
          <a:ext cx="3179327" cy="134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kern="1200" dirty="0"/>
            <a:t>One of the problems was class imbalance: 63% of the bookings were not canceled, and 37% were canceled. SMOTE-Synthetic Minority Over-sampling Technique-was then applied to balance this dataset hence improving the models' performance.</a:t>
          </a:r>
        </a:p>
      </dsp:txBody>
      <dsp:txXfrm>
        <a:off x="1875145" y="2781419"/>
        <a:ext cx="3179327" cy="1348805"/>
      </dsp:txXfrm>
    </dsp:sp>
    <dsp:sp modelId="{806B452E-03B6-4635-8815-3AB1D00DABCF}">
      <dsp:nvSpPr>
        <dsp:cNvPr id="0" name=""/>
        <dsp:cNvSpPr/>
      </dsp:nvSpPr>
      <dsp:spPr>
        <a:xfrm>
          <a:off x="5608446" y="2781419"/>
          <a:ext cx="1348805" cy="134880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485DC-CF44-4FB2-AE3C-7980BDCFF339}">
      <dsp:nvSpPr>
        <dsp:cNvPr id="0" name=""/>
        <dsp:cNvSpPr/>
      </dsp:nvSpPr>
      <dsp:spPr>
        <a:xfrm>
          <a:off x="5891695" y="3064668"/>
          <a:ext cx="782307" cy="782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202C5-65EF-4A44-8419-14E5BB955F84}">
      <dsp:nvSpPr>
        <dsp:cNvPr id="0" name=""/>
        <dsp:cNvSpPr/>
      </dsp:nvSpPr>
      <dsp:spPr>
        <a:xfrm>
          <a:off x="7246282" y="2781419"/>
          <a:ext cx="3179327" cy="1348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533400">
            <a:lnSpc>
              <a:spcPct val="100000"/>
            </a:lnSpc>
            <a:spcBef>
              <a:spcPct val="0"/>
            </a:spcBef>
            <a:spcAft>
              <a:spcPct val="35000"/>
            </a:spcAft>
            <a:buNone/>
          </a:pPr>
          <a:r>
            <a:rPr lang="en-US" sz="1200" kern="1200" dirty="0"/>
            <a:t>This dataset will shed light into the knowledge which will help the hotels predict cancellations, come up with optimized policies, and reduce revenue loss.</a:t>
          </a:r>
        </a:p>
      </dsp:txBody>
      <dsp:txXfrm>
        <a:off x="7246282" y="2781419"/>
        <a:ext cx="3179327" cy="1348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133C-52C3-4C02-8B37-CC84D2961221}">
      <dsp:nvSpPr>
        <dsp:cNvPr id="0" name=""/>
        <dsp:cNvSpPr/>
      </dsp:nvSpPr>
      <dsp:spPr>
        <a:xfrm>
          <a:off x="1291974" y="1030785"/>
          <a:ext cx="1031637" cy="7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424A08-5BD4-4D97-897B-7C9BD1814CD9}">
      <dsp:nvSpPr>
        <dsp:cNvPr id="0" name=""/>
        <dsp:cNvSpPr/>
      </dsp:nvSpPr>
      <dsp:spPr>
        <a:xfrm>
          <a:off x="2385510" y="942611"/>
          <a:ext cx="118638" cy="226767"/>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7DFEB0-7B18-45E8-A492-A2153342EF1C}">
      <dsp:nvSpPr>
        <dsp:cNvPr id="0" name=""/>
        <dsp:cNvSpPr/>
      </dsp:nvSpPr>
      <dsp:spPr>
        <a:xfrm>
          <a:off x="615759" y="483561"/>
          <a:ext cx="1094520" cy="109452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73" tIns="42473" rIns="42473" bIns="42473"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76048" y="643850"/>
        <a:ext cx="773942" cy="773942"/>
      </dsp:txXfrm>
    </dsp:sp>
    <dsp:sp modelId="{71D20AF8-0B3E-4428-91CD-2D285911ECB3}">
      <dsp:nvSpPr>
        <dsp:cNvPr id="0" name=""/>
        <dsp:cNvSpPr/>
      </dsp:nvSpPr>
      <dsp:spPr>
        <a:xfrm>
          <a:off x="2428" y="1743679"/>
          <a:ext cx="232118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098" tIns="165100" rIns="183098" bIns="165100" numCol="1" spcCol="1270" anchor="t" anchorCtr="0">
          <a:noAutofit/>
        </a:bodyPr>
        <a:lstStyle/>
        <a:p>
          <a:pPr marL="0" lvl="0" indent="0" algn="l" defTabSz="488950">
            <a:lnSpc>
              <a:spcPct val="90000"/>
            </a:lnSpc>
            <a:spcBef>
              <a:spcPct val="0"/>
            </a:spcBef>
            <a:spcAft>
              <a:spcPct val="35000"/>
            </a:spcAft>
            <a:buNone/>
          </a:pPr>
          <a:r>
            <a:rPr lang="en-US" sz="1100" kern="1200" dirty="0"/>
            <a:t>EDA had been done for the understanding of the dataset, pattern detection, and underlining of problems or issues related to the missing values, outliers, and correlations amongst the features in question.</a:t>
          </a:r>
        </a:p>
      </dsp:txBody>
      <dsp:txXfrm>
        <a:off x="2428" y="2136799"/>
        <a:ext cx="2321184" cy="1572480"/>
      </dsp:txXfrm>
    </dsp:sp>
    <dsp:sp modelId="{B77E46AC-2E23-43D3-B69C-F7B9F219ECAB}">
      <dsp:nvSpPr>
        <dsp:cNvPr id="0" name=""/>
        <dsp:cNvSpPr/>
      </dsp:nvSpPr>
      <dsp:spPr>
        <a:xfrm>
          <a:off x="2794888" y="1030749"/>
          <a:ext cx="2362716" cy="71"/>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C531F5-BE18-41EE-9BD7-936DAA7C850E}">
      <dsp:nvSpPr>
        <dsp:cNvPr id="0" name=""/>
        <dsp:cNvSpPr/>
      </dsp:nvSpPr>
      <dsp:spPr>
        <a:xfrm>
          <a:off x="5220610" y="942577"/>
          <a:ext cx="120761" cy="226813"/>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E7B665-207B-48FB-B3BC-C4D812136378}">
      <dsp:nvSpPr>
        <dsp:cNvPr id="0" name=""/>
        <dsp:cNvSpPr/>
      </dsp:nvSpPr>
      <dsp:spPr>
        <a:xfrm>
          <a:off x="3428986" y="483525"/>
          <a:ext cx="1094520" cy="109452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73" tIns="42473" rIns="42473" bIns="42473"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589275" y="643814"/>
        <a:ext cx="773942" cy="773942"/>
      </dsp:txXfrm>
    </dsp:sp>
    <dsp:sp modelId="{42A36B7C-3E2A-4F9E-B063-622B37C6F711}">
      <dsp:nvSpPr>
        <dsp:cNvPr id="0" name=""/>
        <dsp:cNvSpPr/>
      </dsp:nvSpPr>
      <dsp:spPr>
        <a:xfrm>
          <a:off x="2581521" y="1743640"/>
          <a:ext cx="282398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9098" tIns="165100" rIns="189098" bIns="165100" numCol="1" spcCol="1270" anchor="t" anchorCtr="0">
          <a:noAutofit/>
        </a:bodyPr>
        <a:lstStyle/>
        <a:p>
          <a:pPr marL="0" lvl="0" indent="0" algn="l" defTabSz="488950">
            <a:lnSpc>
              <a:spcPct val="90000"/>
            </a:lnSpc>
            <a:spcBef>
              <a:spcPct val="0"/>
            </a:spcBef>
            <a:spcAft>
              <a:spcPct val="35000"/>
            </a:spcAft>
            <a:buNone/>
          </a:pPr>
          <a:r>
            <a:rPr lang="en-US" sz="1100" kern="1200" dirty="0"/>
            <a:t>Insights included, for one, how the increasing the lead times result in increasing cancellations; similarly, having a non-refundable deposit leads to lower cancellations; the booking online travel agent clients also appeared cancellative when related to the Direct/C Corporate guest type bookings.</a:t>
          </a:r>
        </a:p>
      </dsp:txBody>
      <dsp:txXfrm>
        <a:off x="2581521" y="2136760"/>
        <a:ext cx="2823987" cy="1572480"/>
      </dsp:txXfrm>
    </dsp:sp>
    <dsp:sp modelId="{11F4AB5B-F438-45E0-8DDC-069DBEC752B7}">
      <dsp:nvSpPr>
        <dsp:cNvPr id="0" name=""/>
        <dsp:cNvSpPr/>
      </dsp:nvSpPr>
      <dsp:spPr>
        <a:xfrm>
          <a:off x="5673775" y="1030766"/>
          <a:ext cx="2362716"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21D2C6-31B2-4570-AEB6-BEA04C1FEE98}">
      <dsp:nvSpPr>
        <dsp:cNvPr id="0" name=""/>
        <dsp:cNvSpPr/>
      </dsp:nvSpPr>
      <dsp:spPr>
        <a:xfrm>
          <a:off x="8099497" y="942591"/>
          <a:ext cx="120761" cy="226827"/>
        </a:xfrm>
        <a:prstGeom prst="chevron">
          <a:avLst>
            <a:gd name="adj" fmla="val 9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DACC9E-EDD5-4482-94B2-49BF294B6D43}">
      <dsp:nvSpPr>
        <dsp:cNvPr id="0" name=""/>
        <dsp:cNvSpPr/>
      </dsp:nvSpPr>
      <dsp:spPr>
        <a:xfrm>
          <a:off x="6307873" y="483542"/>
          <a:ext cx="1094520" cy="109452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73" tIns="42473" rIns="42473" bIns="42473"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468162" y="643831"/>
        <a:ext cx="773942" cy="773942"/>
      </dsp:txXfrm>
    </dsp:sp>
    <dsp:sp modelId="{55E71D65-25B7-4BD0-9E13-1898B0E9DD50}">
      <dsp:nvSpPr>
        <dsp:cNvPr id="0" name=""/>
        <dsp:cNvSpPr/>
      </dsp:nvSpPr>
      <dsp:spPr>
        <a:xfrm>
          <a:off x="5458503" y="1743679"/>
          <a:ext cx="2835823"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9731" tIns="165100" rIns="189731" bIns="165100" numCol="1" spcCol="1270" anchor="t" anchorCtr="0">
          <a:noAutofit/>
        </a:bodyPr>
        <a:lstStyle/>
        <a:p>
          <a:pPr marL="0" lvl="0" indent="0" algn="l" defTabSz="488950">
            <a:lnSpc>
              <a:spcPct val="90000"/>
            </a:lnSpc>
            <a:spcBef>
              <a:spcPct val="0"/>
            </a:spcBef>
            <a:spcAft>
              <a:spcPct val="35000"/>
            </a:spcAft>
            <a:buNone/>
          </a:pPr>
          <a:r>
            <a:rPr lang="en-US" sz="1100" kern="1200" dirty="0"/>
            <a:t>The features for lead time and ADR had outliers, which were treated by the IQR method to avoid extreme values that might influence model predictions. Lastly, there was class imbalance; the non-canceled bookings were highly disproportionate compared to canceled, which is handled later by using SMOTE.</a:t>
          </a:r>
        </a:p>
      </dsp:txBody>
      <dsp:txXfrm>
        <a:off x="5458503" y="2136799"/>
        <a:ext cx="2835823" cy="1572480"/>
      </dsp:txXfrm>
    </dsp:sp>
    <dsp:sp modelId="{EBA484FE-F46F-4A56-B41B-B87938D6C29A}">
      <dsp:nvSpPr>
        <dsp:cNvPr id="0" name=""/>
        <dsp:cNvSpPr/>
      </dsp:nvSpPr>
      <dsp:spPr>
        <a:xfrm>
          <a:off x="8346307" y="1030766"/>
          <a:ext cx="1160592" cy="7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3FBC91-87D5-4B01-9674-AB2FD24E0312}">
      <dsp:nvSpPr>
        <dsp:cNvPr id="0" name=""/>
        <dsp:cNvSpPr/>
      </dsp:nvSpPr>
      <dsp:spPr>
        <a:xfrm>
          <a:off x="8959639" y="483542"/>
          <a:ext cx="1094520" cy="109452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73" tIns="42473" rIns="42473" bIns="42473"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9119928" y="643831"/>
        <a:ext cx="773942" cy="773942"/>
      </dsp:txXfrm>
    </dsp:sp>
    <dsp:sp modelId="{22F34F8C-F24B-411A-81C5-E3E01A2F8C9E}">
      <dsp:nvSpPr>
        <dsp:cNvPr id="0" name=""/>
        <dsp:cNvSpPr/>
      </dsp:nvSpPr>
      <dsp:spPr>
        <a:xfrm>
          <a:off x="8346307" y="1743679"/>
          <a:ext cx="232118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098" tIns="165100" rIns="183098" bIns="165100" numCol="1" spcCol="1270" anchor="t" anchorCtr="0">
          <a:noAutofit/>
        </a:bodyPr>
        <a:lstStyle/>
        <a:p>
          <a:pPr marL="0" lvl="0" indent="0" algn="l" defTabSz="488950">
            <a:lnSpc>
              <a:spcPct val="90000"/>
            </a:lnSpc>
            <a:spcBef>
              <a:spcPct val="0"/>
            </a:spcBef>
            <a:spcAft>
              <a:spcPct val="35000"/>
            </a:spcAft>
            <a:buNone/>
          </a:pPr>
          <a:r>
            <a:rPr lang="en-US" sz="1100" kern="1200"/>
            <a:t>Bar charts, histograms, and correlation heatmaps on bookings trends gave further insights that helped to curate the feature selection process and improve model accuracy.</a:t>
          </a:r>
        </a:p>
      </dsp:txBody>
      <dsp:txXfrm>
        <a:off x="8346307" y="2136799"/>
        <a:ext cx="2321184"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333EC-5832-4C4D-B9A1-7038C5ABE7F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96051-7FC0-4692-BB1E-CE56D1C3E3F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15C78-1B71-429F-9CB0-88B67AD9329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just" defTabSz="666750">
            <a:lnSpc>
              <a:spcPct val="90000"/>
            </a:lnSpc>
            <a:spcBef>
              <a:spcPct val="0"/>
            </a:spcBef>
            <a:spcAft>
              <a:spcPct val="35000"/>
            </a:spcAft>
            <a:buNone/>
          </a:pPr>
          <a:r>
            <a:rPr lang="en-US" sz="1500" kern="1200" dirty="0"/>
            <a:t>The output of this analysis provides a number of interesting strategies the hotels can try to minimize cancellations and maximize revenue. Since long lead-time bookings are more likely to cancel, hotels can apply dynamic pricing or deposit policies as incentives for guests to commit. In the same way, direct bookings may reduce cancellation rates compared with using online travel agencies for bookings.</a:t>
          </a:r>
        </a:p>
      </dsp:txBody>
      <dsp:txXfrm>
        <a:off x="1437631" y="531"/>
        <a:ext cx="9077968" cy="1244702"/>
      </dsp:txXfrm>
    </dsp:sp>
    <dsp:sp modelId="{AE2D2548-07EC-4BA6-B6AE-4A05F13B0D3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75A2C-0A36-412B-AEFD-748271CECE89}">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3A8AE-4671-4F78-A3D1-54F82587C7C5}">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just" defTabSz="666750">
            <a:lnSpc>
              <a:spcPct val="90000"/>
            </a:lnSpc>
            <a:spcBef>
              <a:spcPct val="0"/>
            </a:spcBef>
            <a:spcAft>
              <a:spcPct val="35000"/>
            </a:spcAft>
            <a:buNone/>
          </a:pPr>
          <a:r>
            <a:rPr lang="en-US" sz="1500" kern="1200" dirty="0"/>
            <a:t>For repeat guests who have a history of cancellation, hotels should develop loyalty programs that give rewards for completed stays. Further, insight into segment behaviors can refine booking policies, offering flexible cancellations to corporate travelers and enforcing stricter terms with transient guests.</a:t>
          </a:r>
        </a:p>
      </dsp:txBody>
      <dsp:txXfrm>
        <a:off x="1437631" y="1556410"/>
        <a:ext cx="9077968" cy="1244702"/>
      </dsp:txXfrm>
    </dsp:sp>
    <dsp:sp modelId="{ACDE4D60-6C6C-48DB-9C8F-4BF1F7E03D15}">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8861C-8B70-4ACE-AE23-35CB0F309030}">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B60688-C233-4A55-9495-DF3295BED839}">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just" defTabSz="666750">
            <a:lnSpc>
              <a:spcPct val="90000"/>
            </a:lnSpc>
            <a:spcBef>
              <a:spcPct val="0"/>
            </a:spcBef>
            <a:spcAft>
              <a:spcPct val="35000"/>
            </a:spcAft>
            <a:buNone/>
          </a:pPr>
          <a:r>
            <a:rPr lang="en-US" sz="1500" kern="1200" dirty="0"/>
            <a:t>With the help of machine learning predictions, hotels can take proactive approaches toward cancellations of bookings for better efficiency and revenue by optimizing room availability based on customer behavior trends.</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361A-E1D4-2694-5A33-C64526959B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D2F2A6-3742-3FA4-E06E-8DC43827D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29769-ECED-E256-E854-21B33F72DAA3}"/>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C4C4B6D8-BCE9-BD01-CB16-50A78AF5F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1D7FE-7324-EEC2-C94D-A0BE1601DB43}"/>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230714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8B67-833F-7C49-5419-E556489AD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A28A57-6CEE-5F37-CEAF-DCBE3770D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7145C-459E-4C09-06BC-42B8995DB47F}"/>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06E1F1F6-5ADC-965A-68B3-3E6E5DDEB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F31FD-A7CF-4DC4-8738-ADF6F2FF8682}"/>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211917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3B1E0-579F-8DD7-EF85-9A5AC88954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712366-1FD3-23E9-0E36-CED0396638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2BB23-F239-A570-7139-549EED3AE86C}"/>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E47B80B2-B522-FA49-1BA6-83DE2DB64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46456-DB7E-B5BC-CC61-CC9AD6BC805B}"/>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339084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20C7-F89B-EE13-8CA5-C3404FC17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BEF620-F13D-4AE4-6941-E67346056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0397B-6BAC-EBF0-7100-090FE58C5070}"/>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4339327F-97DA-3D54-59BC-C8A059FC8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3CD09-977C-6156-74EC-0F496EFEF0CE}"/>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2009916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63F4-B019-C015-1858-04501F9B35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A33C6B-C8B9-9B32-9F02-277A1EBD8A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17350D-3AC7-824D-E2AA-D375DD7D3074}"/>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66DFA936-9D54-4EF7-09DC-8C0522A17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87412-AE8B-650C-1AC1-ED71EA2DA8F9}"/>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109674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7DDC-1638-EDE4-0399-5C7C3F39D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01FA8-E26D-0278-D910-95F568D8D2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DE0A7C-B808-AB8C-1F06-414480F653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4BB9C-266A-B273-C3FD-839C5D2BE7B1}"/>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6" name="Footer Placeholder 5">
            <a:extLst>
              <a:ext uri="{FF2B5EF4-FFF2-40B4-BE49-F238E27FC236}">
                <a16:creationId xmlns:a16="http://schemas.microsoft.com/office/drawing/2014/main" id="{B0DD82F0-5B12-EC1A-6F6C-74B6DC241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46394-3A70-384F-3E3A-6922F9A774FB}"/>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318063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3D70-132F-0436-6AE1-E72D87F7B2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8A8B8-E5C5-AB59-4843-57E353D7C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167F2-90C3-B88D-220E-3C06AF76A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14BB61-6729-2BC1-95E8-A77B337C9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51875-853C-1090-9946-D94F812DC8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2F6AEB-7176-4C2A-206D-7B1B58703081}"/>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8" name="Footer Placeholder 7">
            <a:extLst>
              <a:ext uri="{FF2B5EF4-FFF2-40B4-BE49-F238E27FC236}">
                <a16:creationId xmlns:a16="http://schemas.microsoft.com/office/drawing/2014/main" id="{253DF1CA-7203-0E56-964D-0AB19E15E6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8084F4-CB11-6B5C-C5D6-58EFD1FD9C16}"/>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367503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B43C-E466-B362-19FF-C0FC91D12A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42553-A56F-9C05-1F34-123D0F0C0FCF}"/>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4" name="Footer Placeholder 3">
            <a:extLst>
              <a:ext uri="{FF2B5EF4-FFF2-40B4-BE49-F238E27FC236}">
                <a16:creationId xmlns:a16="http://schemas.microsoft.com/office/drawing/2014/main" id="{3B84C002-2004-94EC-F89B-40C0BA8592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968C2-3329-3517-BBD0-BA50BCFB4751}"/>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114528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C0DD04-2401-7F11-1217-E4E1627D7711}"/>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3" name="Footer Placeholder 2">
            <a:extLst>
              <a:ext uri="{FF2B5EF4-FFF2-40B4-BE49-F238E27FC236}">
                <a16:creationId xmlns:a16="http://schemas.microsoft.com/office/drawing/2014/main" id="{F25DED9C-138A-9005-D034-9E261FC097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FED582-0827-B0DE-519C-1717D33F65E1}"/>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284555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B5E9-7CCC-1B0A-61A0-A2F836386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DB11D8-9066-2899-08F6-73611C35E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2785EC-89FD-CB1C-D042-8FE913BBF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ACD5A-9B0F-D060-E4B6-157E17FD2092}"/>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6" name="Footer Placeholder 5">
            <a:extLst>
              <a:ext uri="{FF2B5EF4-FFF2-40B4-BE49-F238E27FC236}">
                <a16:creationId xmlns:a16="http://schemas.microsoft.com/office/drawing/2014/main" id="{79037369-76B1-E068-B407-1717122EE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D6683-7432-9069-822B-B6DB9596CD7F}"/>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197467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B98B-6DA8-B73F-1F29-5F2B5233B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96E2A3-3EFA-E033-BE6C-F28613E7D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0831AB-A331-75C7-39B4-4AB757C2D2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90A4F-6113-6C28-7710-95F8FA89CFF5}"/>
              </a:ext>
            </a:extLst>
          </p:cNvPr>
          <p:cNvSpPr>
            <a:spLocks noGrp="1"/>
          </p:cNvSpPr>
          <p:nvPr>
            <p:ph type="dt" sz="half" idx="10"/>
          </p:nvPr>
        </p:nvSpPr>
        <p:spPr/>
        <p:txBody>
          <a:bodyPr/>
          <a:lstStyle/>
          <a:p>
            <a:fld id="{5BC50BBA-A3B5-474C-BC50-C1E3DCD06084}" type="datetimeFigureOut">
              <a:rPr lang="en-US" smtClean="0"/>
              <a:t>2/9/2025</a:t>
            </a:fld>
            <a:endParaRPr lang="en-US"/>
          </a:p>
        </p:txBody>
      </p:sp>
      <p:sp>
        <p:nvSpPr>
          <p:cNvPr id="6" name="Footer Placeholder 5">
            <a:extLst>
              <a:ext uri="{FF2B5EF4-FFF2-40B4-BE49-F238E27FC236}">
                <a16:creationId xmlns:a16="http://schemas.microsoft.com/office/drawing/2014/main" id="{A78D5258-16A2-F670-A8E6-58304EDA5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01D3B-EE60-BE09-0B5E-6A2CB4F95CA3}"/>
              </a:ext>
            </a:extLst>
          </p:cNvPr>
          <p:cNvSpPr>
            <a:spLocks noGrp="1"/>
          </p:cNvSpPr>
          <p:nvPr>
            <p:ph type="sldNum" sz="quarter" idx="12"/>
          </p:nvPr>
        </p:nvSpPr>
        <p:spPr/>
        <p:txBody>
          <a:bodyPr/>
          <a:lstStyle/>
          <a:p>
            <a:fld id="{14925BFD-A3AE-4170-850E-C63A263B34B3}" type="slidenum">
              <a:rPr lang="en-US" smtClean="0"/>
              <a:t>‹#›</a:t>
            </a:fld>
            <a:endParaRPr lang="en-US"/>
          </a:p>
        </p:txBody>
      </p:sp>
    </p:spTree>
    <p:extLst>
      <p:ext uri="{BB962C8B-B14F-4D97-AF65-F5344CB8AC3E}">
        <p14:creationId xmlns:p14="http://schemas.microsoft.com/office/powerpoint/2010/main" val="108847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27971-D449-05C3-4976-42E61030C6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FD0E88-B5F4-8E2F-B9C6-1A8CA28B1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532E7-10ED-7584-2B6B-FB779E2269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C50BBA-A3B5-474C-BC50-C1E3DCD06084}" type="datetimeFigureOut">
              <a:rPr lang="en-US" smtClean="0"/>
              <a:t>2/9/2025</a:t>
            </a:fld>
            <a:endParaRPr lang="en-US"/>
          </a:p>
        </p:txBody>
      </p:sp>
      <p:sp>
        <p:nvSpPr>
          <p:cNvPr id="5" name="Footer Placeholder 4">
            <a:extLst>
              <a:ext uri="{FF2B5EF4-FFF2-40B4-BE49-F238E27FC236}">
                <a16:creationId xmlns:a16="http://schemas.microsoft.com/office/drawing/2014/main" id="{EB42C0F5-D152-55EA-910C-E4BBAE76EE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922F49-B582-8EA3-C1D8-D77BA8D59E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925BFD-A3AE-4170-850E-C63A263B34B3}" type="slidenum">
              <a:rPr lang="en-US" smtClean="0"/>
              <a:t>‹#›</a:t>
            </a:fld>
            <a:endParaRPr lang="en-US"/>
          </a:p>
        </p:txBody>
      </p:sp>
    </p:spTree>
    <p:extLst>
      <p:ext uri="{BB962C8B-B14F-4D97-AF65-F5344CB8AC3E}">
        <p14:creationId xmlns:p14="http://schemas.microsoft.com/office/powerpoint/2010/main" val="595940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5" name="Picture 14" descr="A building with many windows&#10;&#10;AI-generated content may be incorrect.">
            <a:extLst>
              <a:ext uri="{FF2B5EF4-FFF2-40B4-BE49-F238E27FC236}">
                <a16:creationId xmlns:a16="http://schemas.microsoft.com/office/drawing/2014/main" id="{1471D0C1-4DB1-C236-B00F-60284CCDAE84}"/>
              </a:ext>
            </a:extLst>
          </p:cNvPr>
          <p:cNvPicPr>
            <a:picLocks noChangeAspect="1"/>
          </p:cNvPicPr>
          <p:nvPr/>
        </p:nvPicPr>
        <p:blipFill>
          <a:blip r:embed="rId2">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3E88A9FC-6E8A-C535-9A07-222FCEB7D35A}"/>
              </a:ext>
            </a:extLst>
          </p:cNvPr>
          <p:cNvSpPr>
            <a:spLocks noGrp="1"/>
          </p:cNvSpPr>
          <p:nvPr>
            <p:ph type="ctrTitle"/>
          </p:nvPr>
        </p:nvSpPr>
        <p:spPr>
          <a:xfrm>
            <a:off x="1198181" y="1122363"/>
            <a:ext cx="9795637" cy="2220775"/>
          </a:xfrm>
        </p:spPr>
        <p:txBody>
          <a:bodyPr>
            <a:normAutofit/>
          </a:bodyPr>
          <a:lstStyle/>
          <a:p>
            <a:r>
              <a:rPr lang="en-US" sz="5200">
                <a:solidFill>
                  <a:srgbClr val="FFFFFF"/>
                </a:solidFill>
                <a:effectLst/>
                <a:latin typeface="Times New Roman" panose="02020603050405020304" pitchFamily="18" charset="0"/>
                <a:ea typeface="Calibri" panose="020F0502020204030204" pitchFamily="34" charset="0"/>
              </a:rPr>
              <a:t>Hotel Cancellations Prediction for Revenue Optimization</a:t>
            </a:r>
            <a:endParaRPr lang="en-US" sz="5200">
              <a:solidFill>
                <a:srgbClr val="FFFFFF"/>
              </a:solidFill>
            </a:endParaRPr>
          </a:p>
        </p:txBody>
      </p:sp>
      <p:sp>
        <p:nvSpPr>
          <p:cNvPr id="3" name="Subtitle 2">
            <a:extLst>
              <a:ext uri="{FF2B5EF4-FFF2-40B4-BE49-F238E27FC236}">
                <a16:creationId xmlns:a16="http://schemas.microsoft.com/office/drawing/2014/main" id="{9DDE16A4-328E-BD95-51CC-3FE84A896E70}"/>
              </a:ext>
            </a:extLst>
          </p:cNvPr>
          <p:cNvSpPr>
            <a:spLocks noGrp="1"/>
          </p:cNvSpPr>
          <p:nvPr>
            <p:ph type="subTitle" idx="1"/>
          </p:nvPr>
        </p:nvSpPr>
        <p:spPr>
          <a:xfrm>
            <a:off x="1198181" y="3514853"/>
            <a:ext cx="9795637" cy="205704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			By							 Jahnavi Jammula</a:t>
            </a:r>
          </a:p>
        </p:txBody>
      </p:sp>
    </p:spTree>
    <p:extLst>
      <p:ext uri="{BB962C8B-B14F-4D97-AF65-F5344CB8AC3E}">
        <p14:creationId xmlns:p14="http://schemas.microsoft.com/office/powerpoint/2010/main" val="775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54A987E9-1992-A609-353F-30A85635C7ED}"/>
              </a:ext>
            </a:extLst>
          </p:cNvPr>
          <p:cNvPicPr>
            <a:picLocks noGrp="1" noChangeAspect="1"/>
          </p:cNvPicPr>
          <p:nvPr>
            <p:ph idx="1"/>
          </p:nvPr>
        </p:nvPicPr>
        <p:blipFill>
          <a:blip r:embed="rId2"/>
          <a:stretch>
            <a:fillRect/>
          </a:stretch>
        </p:blipFill>
        <p:spPr>
          <a:xfrm>
            <a:off x="145723" y="1037690"/>
            <a:ext cx="9142116" cy="178055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FB41451A-A255-D335-D413-9976E19422C0}"/>
              </a:ext>
            </a:extLst>
          </p:cNvPr>
          <p:cNvPicPr>
            <a:picLocks noChangeAspect="1"/>
          </p:cNvPicPr>
          <p:nvPr/>
        </p:nvPicPr>
        <p:blipFill>
          <a:blip r:embed="rId3"/>
          <a:stretch>
            <a:fillRect/>
          </a:stretch>
        </p:blipFill>
        <p:spPr>
          <a:xfrm>
            <a:off x="145723" y="3208238"/>
            <a:ext cx="9142116" cy="2420316"/>
          </a:xfrm>
          <a:prstGeom prst="rect">
            <a:avLst/>
          </a:prstGeom>
        </p:spPr>
      </p:pic>
    </p:spTree>
    <p:extLst>
      <p:ext uri="{BB962C8B-B14F-4D97-AF65-F5344CB8AC3E}">
        <p14:creationId xmlns:p14="http://schemas.microsoft.com/office/powerpoint/2010/main" val="367542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86D52-0035-2B13-5AAF-59FBE198427B}"/>
              </a:ext>
            </a:extLst>
          </p:cNvPr>
          <p:cNvSpPr>
            <a:spLocks noGrp="1"/>
          </p:cNvSpPr>
          <p:nvPr>
            <p:ph type="title"/>
          </p:nvPr>
        </p:nvSpPr>
        <p:spPr>
          <a:xfrm>
            <a:off x="761803" y="350196"/>
            <a:ext cx="4646904" cy="1624520"/>
          </a:xfrm>
        </p:spPr>
        <p:txBody>
          <a:bodyPr anchor="ctr">
            <a:normAutofit/>
          </a:bodyPr>
          <a:lstStyle/>
          <a:p>
            <a:r>
              <a:rPr lang="en-US" sz="4000">
                <a:latin typeface="Times New Roman" panose="02020603050405020304" pitchFamily="18" charset="0"/>
                <a:cs typeface="Times New Roman" panose="02020603050405020304" pitchFamily="18" charset="0"/>
              </a:rPr>
              <a:t>Model Evualtion and Confusion Matrix</a:t>
            </a:r>
          </a:p>
        </p:txBody>
      </p:sp>
      <p:sp>
        <p:nvSpPr>
          <p:cNvPr id="16" name="Content Placeholder 2">
            <a:extLst>
              <a:ext uri="{FF2B5EF4-FFF2-40B4-BE49-F238E27FC236}">
                <a16:creationId xmlns:a16="http://schemas.microsoft.com/office/drawing/2014/main" id="{5CAF3B6F-6CC7-65A1-22D2-AE4AC41E700F}"/>
              </a:ext>
            </a:extLst>
          </p:cNvPr>
          <p:cNvSpPr>
            <a:spLocks noGrp="1"/>
          </p:cNvSpPr>
          <p:nvPr>
            <p:ph idx="1"/>
          </p:nvPr>
        </p:nvSpPr>
        <p:spPr>
          <a:xfrm>
            <a:off x="761802" y="2743200"/>
            <a:ext cx="4646905" cy="3613149"/>
          </a:xfrm>
        </p:spPr>
        <p:txBody>
          <a:bodyPr anchor="ctr">
            <a:normAutofit/>
          </a:bodyPr>
          <a:lstStyle/>
          <a:p>
            <a:pPr algn="just"/>
            <a:r>
              <a:rPr lang="en-US" sz="1100" dirty="0">
                <a:latin typeface="Times New Roman" panose="02020603050405020304" pitchFamily="18" charset="0"/>
                <a:cs typeface="Times New Roman" panose="02020603050405020304" pitchFamily="18" charset="0"/>
              </a:rPr>
              <a:t>The confusion matrix analysis provides deeper insight into how each model predicts cancellations and presents common misclassifications. Even though Logistic Regression and SVM showed the best results in terms of accuracy (96%), it also underlined possible misclassifications that might influence business decisions.</a:t>
            </a:r>
          </a:p>
          <a:p>
            <a:pPr algn="just"/>
            <a:r>
              <a:rPr lang="en-US" sz="1100" dirty="0">
                <a:latin typeface="Times New Roman" panose="02020603050405020304" pitchFamily="18" charset="0"/>
                <a:cs typeface="Times New Roman" panose="02020603050405020304" pitchFamily="18" charset="0"/>
              </a:rPr>
              <a:t>Some of the main problems are related to FNs, where actual cancellations are not predicted. Both Random Forest and KNN showed poor recall at 87% and 82%, respectively, missing certain cancellations by predicting them as non-canceled, which might have caused some unexpected losses to hotels in revenue from unoccupied rooms. The poorest recall value of 0.71 by Decision Tree at 78% misclassified many cancellations, which makes this classifier unreliable to predict cancellations.</a:t>
            </a:r>
          </a:p>
          <a:p>
            <a:pPr algn="just"/>
            <a:r>
              <a:rPr lang="en-US" sz="1100" dirty="0">
                <a:latin typeface="Times New Roman" panose="02020603050405020304" pitchFamily="18" charset="0"/>
                <a:cs typeface="Times New Roman" panose="02020603050405020304" pitchFamily="18" charset="0"/>
              </a:rPr>
              <a:t>On the other hand, Logistic Regression and SVM presented the lowest FPs, meaning they rarely signaled non-canceled bookings as cancellations. That is, these models issue fewer superfluous cancellation warnings and thus minimize operational disruptions for hotels. The trade-off, however, is that they still miss some actual cancellations (FN), which could be improved by adjusting the classification threshold.</a:t>
            </a:r>
          </a:p>
        </p:txBody>
      </p:sp>
      <p:pic>
        <p:nvPicPr>
          <p:cNvPr id="5" name="Picture 4" descr="Graph">
            <a:extLst>
              <a:ext uri="{FF2B5EF4-FFF2-40B4-BE49-F238E27FC236}">
                <a16:creationId xmlns:a16="http://schemas.microsoft.com/office/drawing/2014/main" id="{BB61EAB9-7F75-E81A-E32F-742CC77965C4}"/>
              </a:ext>
            </a:extLst>
          </p:cNvPr>
          <p:cNvPicPr>
            <a:picLocks noChangeAspect="1"/>
          </p:cNvPicPr>
          <p:nvPr/>
        </p:nvPicPr>
        <p:blipFill>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290932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7BE7-D9A8-A03D-50E3-F04C5C9BBB17}"/>
              </a:ext>
            </a:extLst>
          </p:cNvPr>
          <p:cNvSpPr>
            <a:spLocks noGrp="1"/>
          </p:cNvSpPr>
          <p:nvPr>
            <p:ph type="title"/>
          </p:nvPr>
        </p:nvSpPr>
        <p:spPr>
          <a:xfrm>
            <a:off x="838200" y="681037"/>
            <a:ext cx="10515600" cy="1055296"/>
          </a:xfrm>
        </p:spPr>
        <p:txBody>
          <a:bodyPr>
            <a:normAutofit fontScale="90000"/>
          </a:bodyPr>
          <a:lstStyle/>
          <a:p>
            <a:r>
              <a:rPr lang="en-US" sz="2700" dirty="0">
                <a:latin typeface="Times New Roman" panose="02020603050405020304" pitchFamily="18" charset="0"/>
                <a:cs typeface="Times New Roman" panose="02020603050405020304" pitchFamily="18" charset="0"/>
              </a:rPr>
              <a:t>The reports of different algorithms can be seen below:</a:t>
            </a:r>
            <a:br>
              <a:rPr lang="en-US" dirty="0"/>
            </a:br>
            <a:endParaRPr lang="en-US" dirty="0"/>
          </a:p>
        </p:txBody>
      </p:sp>
      <p:pic>
        <p:nvPicPr>
          <p:cNvPr id="5" name="Content Placeholder 4" descr="A screenshot of a computer&#10;&#10;AI-generated content may be incorrect.">
            <a:extLst>
              <a:ext uri="{FF2B5EF4-FFF2-40B4-BE49-F238E27FC236}">
                <a16:creationId xmlns:a16="http://schemas.microsoft.com/office/drawing/2014/main" id="{C152E668-BB5D-7E00-355D-F3F23F880787}"/>
              </a:ext>
            </a:extLst>
          </p:cNvPr>
          <p:cNvPicPr>
            <a:picLocks noGrp="1" noChangeAspect="1"/>
          </p:cNvPicPr>
          <p:nvPr>
            <p:ph sz="half" idx="1"/>
          </p:nvPr>
        </p:nvPicPr>
        <p:blipFill>
          <a:blip r:embed="rId2"/>
          <a:stretch>
            <a:fillRect/>
          </a:stretch>
        </p:blipFill>
        <p:spPr>
          <a:xfrm>
            <a:off x="427234" y="2226831"/>
            <a:ext cx="6230344" cy="3303633"/>
          </a:xfrm>
          <a:prstGeom prst="rect">
            <a:avLst/>
          </a:prstGeom>
        </p:spPr>
      </p:pic>
      <p:pic>
        <p:nvPicPr>
          <p:cNvPr id="6" name="Content Placeholder 5" descr="A screenshot of a computer screen&#10;&#10;AI-generated content may be incorrect.">
            <a:extLst>
              <a:ext uri="{FF2B5EF4-FFF2-40B4-BE49-F238E27FC236}">
                <a16:creationId xmlns:a16="http://schemas.microsoft.com/office/drawing/2014/main" id="{15B27703-0368-1FF0-86BF-95AEFCDE2AE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870803" y="2024009"/>
            <a:ext cx="6321197" cy="3303633"/>
          </a:xfrm>
          <a:prstGeom prst="rect">
            <a:avLst/>
          </a:prstGeom>
        </p:spPr>
      </p:pic>
    </p:spTree>
    <p:extLst>
      <p:ext uri="{BB962C8B-B14F-4D97-AF65-F5344CB8AC3E}">
        <p14:creationId xmlns:p14="http://schemas.microsoft.com/office/powerpoint/2010/main" val="1511020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BC4B-1B18-DE9E-85C5-02C6A78C75BF}"/>
              </a:ext>
            </a:extLst>
          </p:cNvPr>
          <p:cNvSpPr>
            <a:spLocks noGrp="1"/>
          </p:cNvSpPr>
          <p:nvPr>
            <p:ph type="title"/>
          </p:nvPr>
        </p:nvSpPr>
        <p:spPr>
          <a:xfrm>
            <a:off x="838200" y="863029"/>
            <a:ext cx="10515600" cy="811659"/>
          </a:xfrm>
        </p:spPr>
        <p:txBody>
          <a:bodyPr>
            <a:normAutofit fontScale="90000"/>
          </a:bodyPr>
          <a:lstStyle/>
          <a:p>
            <a:r>
              <a:rPr lang="en-US" sz="2700" dirty="0">
                <a:latin typeface="Times New Roman" panose="02020603050405020304" pitchFamily="18" charset="0"/>
                <a:cs typeface="Times New Roman" panose="02020603050405020304" pitchFamily="18" charset="0"/>
              </a:rPr>
              <a:t>The reports of different algorithms can be seen below:</a:t>
            </a:r>
            <a:br>
              <a:rPr lang="en-US" dirty="0"/>
            </a:br>
            <a:endParaRPr lang="en-US" dirty="0"/>
          </a:p>
        </p:txBody>
      </p:sp>
      <p:pic>
        <p:nvPicPr>
          <p:cNvPr id="7" name="Content Placeholder 6" descr="A screenshot of a computer screen&#10;&#10;AI-generated content may be incorrect.">
            <a:extLst>
              <a:ext uri="{FF2B5EF4-FFF2-40B4-BE49-F238E27FC236}">
                <a16:creationId xmlns:a16="http://schemas.microsoft.com/office/drawing/2014/main" id="{CE3C56AB-28C7-94A5-4539-DC197D2FF5E8}"/>
              </a:ext>
            </a:extLst>
          </p:cNvPr>
          <p:cNvPicPr>
            <a:picLocks noGrp="1" noChangeAspect="1"/>
          </p:cNvPicPr>
          <p:nvPr>
            <p:ph idx="1"/>
          </p:nvPr>
        </p:nvPicPr>
        <p:blipFill>
          <a:blip r:embed="rId2"/>
          <a:stretch>
            <a:fillRect/>
          </a:stretch>
        </p:blipFill>
        <p:spPr>
          <a:xfrm>
            <a:off x="1937068" y="1825625"/>
            <a:ext cx="8317863" cy="4351338"/>
          </a:xfrm>
          <a:prstGeom prst="rect">
            <a:avLst/>
          </a:prstGeom>
        </p:spPr>
      </p:pic>
    </p:spTree>
    <p:extLst>
      <p:ext uri="{BB962C8B-B14F-4D97-AF65-F5344CB8AC3E}">
        <p14:creationId xmlns:p14="http://schemas.microsoft.com/office/powerpoint/2010/main" val="328880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0F12-6735-B6E8-D5F2-A057FAE86914}"/>
              </a:ext>
            </a:extLst>
          </p:cNvPr>
          <p:cNvSpPr>
            <a:spLocks noGrp="1"/>
          </p:cNvSpPr>
          <p:nvPr>
            <p:ph type="title"/>
          </p:nvPr>
        </p:nvSpPr>
        <p:spPr>
          <a:xfrm>
            <a:off x="837344" y="513708"/>
            <a:ext cx="10515600" cy="801386"/>
          </a:xfrm>
        </p:spPr>
        <p:txBody>
          <a:bodyPr>
            <a:normAutofit fontScale="90000"/>
          </a:bodyPr>
          <a:lstStyle/>
          <a:p>
            <a:r>
              <a:rPr lang="en-US" sz="2200" dirty="0">
                <a:latin typeface="Times New Roman" panose="02020603050405020304" pitchFamily="18" charset="0"/>
                <a:cs typeface="Times New Roman" panose="02020603050405020304" pitchFamily="18" charset="0"/>
              </a:rPr>
              <a:t>The reports of different algorithms can be seen below:</a:t>
            </a:r>
            <a:br>
              <a:rPr lang="en-US" dirty="0"/>
            </a:br>
            <a:endParaRPr lang="en-US" dirty="0"/>
          </a:p>
        </p:txBody>
      </p:sp>
      <p:pic>
        <p:nvPicPr>
          <p:cNvPr id="5" name="Content Placeholder 4" descr="A screenshot of a computer screen&#10;&#10;AI-generated content may be incorrect.">
            <a:extLst>
              <a:ext uri="{FF2B5EF4-FFF2-40B4-BE49-F238E27FC236}">
                <a16:creationId xmlns:a16="http://schemas.microsoft.com/office/drawing/2014/main" id="{0674A1EC-F570-119A-B0A6-E9CA0DB9588E}"/>
              </a:ext>
            </a:extLst>
          </p:cNvPr>
          <p:cNvPicPr>
            <a:picLocks noGrp="1" noChangeAspect="1"/>
          </p:cNvPicPr>
          <p:nvPr>
            <p:ph sz="half" idx="1"/>
          </p:nvPr>
        </p:nvPicPr>
        <p:blipFill>
          <a:blip r:embed="rId2"/>
          <a:stretch>
            <a:fillRect/>
          </a:stretch>
        </p:blipFill>
        <p:spPr>
          <a:xfrm>
            <a:off x="277764" y="1818526"/>
            <a:ext cx="6186090" cy="3811712"/>
          </a:xfrm>
          <a:prstGeom prst="rect">
            <a:avLst/>
          </a:prstGeom>
        </p:spPr>
      </p:pic>
      <p:pic>
        <p:nvPicPr>
          <p:cNvPr id="6" name="Content Placeholder 5" descr="A screenshot of a computer&#10;&#10;AI-generated content may be incorrect.">
            <a:extLst>
              <a:ext uri="{FF2B5EF4-FFF2-40B4-BE49-F238E27FC236}">
                <a16:creationId xmlns:a16="http://schemas.microsoft.com/office/drawing/2014/main" id="{CABA9882-8C2E-E408-6FED-D18098BCEF2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749241" y="1818525"/>
            <a:ext cx="6037978" cy="3811711"/>
          </a:xfrm>
          <a:prstGeom prst="rect">
            <a:avLst/>
          </a:prstGeom>
        </p:spPr>
      </p:pic>
    </p:spTree>
    <p:extLst>
      <p:ext uri="{BB962C8B-B14F-4D97-AF65-F5344CB8AC3E}">
        <p14:creationId xmlns:p14="http://schemas.microsoft.com/office/powerpoint/2010/main" val="1493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9CB1A-4111-A81F-1DFB-DDC5AB2D0EAF}"/>
              </a:ext>
            </a:extLst>
          </p:cNvPr>
          <p:cNvSpPr>
            <a:spLocks noGrp="1"/>
          </p:cNvSpPr>
          <p:nvPr>
            <p:ph type="title"/>
          </p:nvPr>
        </p:nvSpPr>
        <p:spPr>
          <a:xfrm>
            <a:off x="841248" y="256032"/>
            <a:ext cx="10506456" cy="1014984"/>
          </a:xfrm>
        </p:spPr>
        <p:txBody>
          <a:bodyPr anchor="b">
            <a:normAutofit/>
          </a:bodyPr>
          <a:lstStyle/>
          <a:p>
            <a:r>
              <a:rPr lang="en-US" dirty="0">
                <a:latin typeface="Times New Roman" panose="02020603050405020304" pitchFamily="18" charset="0"/>
                <a:cs typeface="Times New Roman" panose="02020603050405020304" pitchFamily="18" charset="0"/>
              </a:rPr>
              <a:t>Insights and Recommendations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25B2791A-5B81-A4F8-00C4-8DF5510B6BD5}"/>
              </a:ext>
            </a:extLst>
          </p:cNvPr>
          <p:cNvGraphicFramePr>
            <a:graphicFrameLocks noGrp="1"/>
          </p:cNvGraphicFramePr>
          <p:nvPr>
            <p:ph idx="1"/>
            <p:extLst>
              <p:ext uri="{D42A27DB-BD31-4B8C-83A1-F6EECF244321}">
                <p14:modId xmlns:p14="http://schemas.microsoft.com/office/powerpoint/2010/main" val="191487382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86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A86FC0ED-64D2-49AC-3760-7478DDE4A2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1510B060-BA76-783D-FB94-66430D113101}"/>
              </a:ext>
            </a:extLst>
          </p:cNvPr>
          <p:cNvSpPr>
            <a:spLocks noGrp="1"/>
          </p:cNvSpPr>
          <p:nvPr>
            <p:ph idx="1"/>
          </p:nvPr>
        </p:nvSpPr>
        <p:spPr>
          <a:xfrm>
            <a:off x="2187364" y="4072044"/>
            <a:ext cx="5801917" cy="2057045"/>
          </a:xfrm>
        </p:spPr>
        <p:txBody>
          <a:bodyPr>
            <a:normAutofit/>
          </a:bodyPr>
          <a:lstStyle/>
          <a:p>
            <a:pPr marL="0" indent="0">
              <a:buNone/>
            </a:pPr>
            <a:r>
              <a:rPr lang="en-US" sz="8000" dirty="0">
                <a:latin typeface="Times New Roman" panose="02020603050405020304" pitchFamily="18" charset="0"/>
                <a:cs typeface="Times New Roman" panose="02020603050405020304" pitchFamily="18" charset="0"/>
              </a:rPr>
              <a:t>Thank you</a:t>
            </a:r>
          </a:p>
        </p:txBody>
      </p:sp>
      <p:pic>
        <p:nvPicPr>
          <p:cNvPr id="9" name="Graphic 8" descr="Smiling Face with No Fill">
            <a:extLst>
              <a:ext uri="{FF2B5EF4-FFF2-40B4-BE49-F238E27FC236}">
                <a16:creationId xmlns:a16="http://schemas.microsoft.com/office/drawing/2014/main" id="{9E1CAF96-8831-4055-9C79-74F80DFDB1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80213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CAAE-66E0-910C-C1F9-30296474CF37}"/>
              </a:ext>
            </a:extLst>
          </p:cNvPr>
          <p:cNvSpPr>
            <a:spLocks noGrp="1"/>
          </p:cNvSpPr>
          <p:nvPr>
            <p:ph type="title"/>
          </p:nvPr>
        </p:nvSpPr>
        <p:spPr>
          <a:xfrm>
            <a:off x="838200" y="365125"/>
            <a:ext cx="10515600" cy="620395"/>
          </a:xfrm>
        </p:spPr>
        <p:txBody>
          <a:bodyPr>
            <a:normAutofit fontScale="90000"/>
          </a:bodyPr>
          <a:lstStyle/>
          <a:p>
            <a:r>
              <a:rPr lang="en-US" dirty="0">
                <a:latin typeface="Times New Roman" panose="02020603050405020304" pitchFamily="18" charset="0"/>
                <a:cs typeface="Times New Roman" panose="02020603050405020304" pitchFamily="18" charset="0"/>
              </a:rPr>
              <a:t>Problem Statement</a:t>
            </a:r>
          </a:p>
        </p:txBody>
      </p:sp>
      <p:graphicFrame>
        <p:nvGraphicFramePr>
          <p:cNvPr id="5" name="Content Placeholder 2">
            <a:extLst>
              <a:ext uri="{FF2B5EF4-FFF2-40B4-BE49-F238E27FC236}">
                <a16:creationId xmlns:a16="http://schemas.microsoft.com/office/drawing/2014/main" id="{47A55C6D-5CC0-012D-1C02-92D8F83BEFDF}"/>
              </a:ext>
            </a:extLst>
          </p:cNvPr>
          <p:cNvGraphicFramePr>
            <a:graphicFrameLocks noGrp="1"/>
          </p:cNvGraphicFramePr>
          <p:nvPr>
            <p:ph idx="1"/>
            <p:extLst>
              <p:ext uri="{D42A27DB-BD31-4B8C-83A1-F6EECF244321}">
                <p14:modId xmlns:p14="http://schemas.microsoft.com/office/powerpoint/2010/main" val="1377383500"/>
              </p:ext>
            </p:extLst>
          </p:nvPr>
        </p:nvGraphicFramePr>
        <p:xfrm>
          <a:off x="284480" y="1696720"/>
          <a:ext cx="11714480" cy="4796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69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89E8F-0BCB-120D-B74E-5FEA6DCA561B}"/>
              </a:ext>
            </a:extLst>
          </p:cNvPr>
          <p:cNvSpPr>
            <a:spLocks noGrp="1"/>
          </p:cNvSpPr>
          <p:nvPr>
            <p:ph type="title"/>
          </p:nvPr>
        </p:nvSpPr>
        <p:spPr>
          <a:xfrm>
            <a:off x="995680" y="365125"/>
            <a:ext cx="10358120" cy="772795"/>
          </a:xfrm>
        </p:spPr>
        <p:txBody>
          <a:bodyPr/>
          <a:lstStyle/>
          <a:p>
            <a:r>
              <a:rPr lang="en-US" dirty="0">
                <a:latin typeface="Times New Roman" panose="02020603050405020304" pitchFamily="18" charset="0"/>
                <a:cs typeface="Times New Roman" panose="02020603050405020304" pitchFamily="18" charset="0"/>
              </a:rPr>
              <a:t>Dataset Overview:</a:t>
            </a:r>
          </a:p>
        </p:txBody>
      </p:sp>
      <p:graphicFrame>
        <p:nvGraphicFramePr>
          <p:cNvPr id="11" name="Content Placeholder 2">
            <a:extLst>
              <a:ext uri="{FF2B5EF4-FFF2-40B4-BE49-F238E27FC236}">
                <a16:creationId xmlns:a16="http://schemas.microsoft.com/office/drawing/2014/main" id="{FCA8E241-3F97-2633-9C3B-ABE254FF7371}"/>
              </a:ext>
            </a:extLst>
          </p:cNvPr>
          <p:cNvGraphicFramePr>
            <a:graphicFrameLocks noGrp="1"/>
          </p:cNvGraphicFramePr>
          <p:nvPr>
            <p:ph idx="1"/>
            <p:extLst>
              <p:ext uri="{D42A27DB-BD31-4B8C-83A1-F6EECF244321}">
                <p14:modId xmlns:p14="http://schemas.microsoft.com/office/powerpoint/2010/main" val="3690441376"/>
              </p:ext>
            </p:extLst>
          </p:nvPr>
        </p:nvGraphicFramePr>
        <p:xfrm>
          <a:off x="690880" y="1422400"/>
          <a:ext cx="1066292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674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B3C35-4602-DAD3-F8BA-36CF72C6F468}"/>
              </a:ext>
            </a:extLst>
          </p:cNvPr>
          <p:cNvSpPr>
            <a:spLocks noGrp="1"/>
          </p:cNvSpPr>
          <p:nvPr>
            <p:ph type="title"/>
          </p:nvPr>
        </p:nvSpPr>
        <p:spPr>
          <a:xfrm>
            <a:off x="6412091" y="501651"/>
            <a:ext cx="4395340" cy="1716255"/>
          </a:xfrm>
        </p:spPr>
        <p:txBody>
          <a:bodyPr anchor="b">
            <a:normAutofit/>
          </a:bodyPr>
          <a:lstStyle/>
          <a:p>
            <a:r>
              <a:rPr lang="en-US" sz="4000" dirty="0">
                <a:latin typeface="Times New Roman" panose="02020603050405020304" pitchFamily="18" charset="0"/>
                <a:cs typeface="Times New Roman" panose="02020603050405020304" pitchFamily="18" charset="0"/>
              </a:rPr>
              <a:t>Preprocessing Data</a:t>
            </a:r>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3EA755D7-FAAC-7BB8-1168-F288C53788D3}"/>
              </a:ext>
            </a:extLst>
          </p:cNvPr>
          <p:cNvPicPr>
            <a:picLocks noChangeAspect="1"/>
          </p:cNvPicPr>
          <p:nvPr/>
        </p:nvPicPr>
        <p:blipFill>
          <a:blip r:embed="rId2"/>
          <a:stretch>
            <a:fillRect/>
          </a:stretch>
        </p:blipFill>
        <p:spPr>
          <a:xfrm>
            <a:off x="279143" y="1771134"/>
            <a:ext cx="5221625" cy="3315732"/>
          </a:xfrm>
          <a:prstGeom prst="rect">
            <a:avLst/>
          </a:prstGeom>
        </p:spPr>
      </p:pic>
      <p:sp>
        <p:nvSpPr>
          <p:cNvPr id="3" name="Content Placeholder 2">
            <a:extLst>
              <a:ext uri="{FF2B5EF4-FFF2-40B4-BE49-F238E27FC236}">
                <a16:creationId xmlns:a16="http://schemas.microsoft.com/office/drawing/2014/main" id="{92B109AF-F082-DCBD-8C00-195F353C0EDF}"/>
              </a:ext>
            </a:extLst>
          </p:cNvPr>
          <p:cNvSpPr>
            <a:spLocks noGrp="1"/>
          </p:cNvSpPr>
          <p:nvPr>
            <p:ph idx="1"/>
          </p:nvPr>
        </p:nvSpPr>
        <p:spPr>
          <a:xfrm>
            <a:off x="6392583" y="2645923"/>
            <a:ext cx="4434721" cy="1792514"/>
          </a:xfrm>
        </p:spPr>
        <p:txBody>
          <a:bodyPr anchor="t">
            <a:normAutofit/>
          </a:bodyPr>
          <a:lstStyle/>
          <a:p>
            <a:pPr marL="0" indent="0" algn="just">
              <a:buNone/>
            </a:pPr>
            <a:r>
              <a:rPr lang="en-US" sz="2000" b="1" dirty="0">
                <a:solidFill>
                  <a:schemeClr val="tx1">
                    <a:alpha val="80000"/>
                  </a:schemeClr>
                </a:solidFill>
                <a:latin typeface="Times New Roman" panose="02020603050405020304" pitchFamily="18" charset="0"/>
                <a:cs typeface="Times New Roman" panose="02020603050405020304" pitchFamily="18" charset="0"/>
              </a:rPr>
              <a:t>Checking Missing Values:</a:t>
            </a:r>
          </a:p>
          <a:p>
            <a:pPr marL="0" indent="0" algn="just">
              <a:buNone/>
            </a:pPr>
            <a:r>
              <a:rPr lang="en-US" sz="20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To eliminate duplication in the Data Frame and to check for missing values, remove the 'Unnamed: 0' column, which is presumed to be an index column.</a:t>
            </a:r>
          </a:p>
          <a:p>
            <a:pPr algn="just"/>
            <a:endParaRPr lang="en-US" sz="2000" dirty="0">
              <a:solidFill>
                <a:schemeClr val="tx1">
                  <a:alpha val="80000"/>
                </a:schemeClr>
              </a:solidFill>
            </a:endParaRPr>
          </a:p>
          <a:p>
            <a:pPr algn="just"/>
            <a:endParaRPr lang="en-US" sz="2000" dirty="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990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1FC58-EEF9-7FFC-1213-8F16C427264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Times New Roman" panose="02020603050405020304" pitchFamily="18" charset="0"/>
                <a:cs typeface="Times New Roman" panose="02020603050405020304" pitchFamily="18" charset="0"/>
              </a:rPr>
              <a:t>EDA Overview:</a:t>
            </a:r>
          </a:p>
        </p:txBody>
      </p:sp>
      <p:graphicFrame>
        <p:nvGraphicFramePr>
          <p:cNvPr id="5" name="Content Placeholder 2">
            <a:extLst>
              <a:ext uri="{FF2B5EF4-FFF2-40B4-BE49-F238E27FC236}">
                <a16:creationId xmlns:a16="http://schemas.microsoft.com/office/drawing/2014/main" id="{4393554A-36F0-73B6-7591-8AE24CB2A538}"/>
              </a:ext>
            </a:extLst>
          </p:cNvPr>
          <p:cNvGraphicFramePr>
            <a:graphicFrameLocks noGrp="1"/>
          </p:cNvGraphicFramePr>
          <p:nvPr>
            <p:ph idx="1"/>
            <p:extLst>
              <p:ext uri="{D42A27DB-BD31-4B8C-83A1-F6EECF244321}">
                <p14:modId xmlns:p14="http://schemas.microsoft.com/office/powerpoint/2010/main" val="114108302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2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2AD5A-6F37-9E26-2932-0F1D424DF5DE}"/>
              </a:ext>
            </a:extLst>
          </p:cNvPr>
          <p:cNvSpPr>
            <a:spLocks noGrp="1"/>
          </p:cNvSpPr>
          <p:nvPr>
            <p:ph type="title"/>
          </p:nvPr>
        </p:nvSpPr>
        <p:spPr>
          <a:xfrm>
            <a:off x="793662" y="386930"/>
            <a:ext cx="10066122" cy="1298448"/>
          </a:xfrm>
        </p:spPr>
        <p:txBody>
          <a:bodyPr anchor="b">
            <a:normAutofit/>
          </a:bodyPr>
          <a:lstStyle/>
          <a:p>
            <a:r>
              <a:rPr lang="en-US" sz="4800" dirty="0">
                <a:latin typeface="Times New Roman" panose="02020603050405020304" pitchFamily="18" charset="0"/>
                <a:cs typeface="Times New Roman" panose="02020603050405020304" pitchFamily="18" charset="0"/>
              </a:rPr>
              <a:t>EDA (Exploratory Data Analysis)</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A81979-D024-D03A-BCEB-D99D68BE0E9C}"/>
              </a:ext>
            </a:extLst>
          </p:cNvPr>
          <p:cNvSpPr>
            <a:spLocks noGrp="1"/>
          </p:cNvSpPr>
          <p:nvPr>
            <p:ph idx="1"/>
          </p:nvPr>
        </p:nvSpPr>
        <p:spPr>
          <a:xfrm>
            <a:off x="793661" y="2599509"/>
            <a:ext cx="4530898" cy="2270442"/>
          </a:xfrm>
        </p:spPr>
        <p:txBody>
          <a:bodyPr anchor="ctr">
            <a:normAutofit/>
          </a:bodyPr>
          <a:lstStyle/>
          <a:p>
            <a:pPr marL="0" marR="0" indent="0">
              <a:spcAft>
                <a:spcPts val="8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Plot Cancellation Distribution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understand the class distribution, visualize the distribution of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is_canceled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using plot.</a:t>
            </a:r>
          </a:p>
          <a:p>
            <a:endParaRPr lang="en-US" sz="2000" dirty="0"/>
          </a:p>
        </p:txBody>
      </p:sp>
      <p:pic>
        <p:nvPicPr>
          <p:cNvPr id="4" name="Picture 3" descr="A screenshot of a computer screen&#10;&#10;AI-generated content may be incorrect.">
            <a:extLst>
              <a:ext uri="{FF2B5EF4-FFF2-40B4-BE49-F238E27FC236}">
                <a16:creationId xmlns:a16="http://schemas.microsoft.com/office/drawing/2014/main" id="{0AA4CB00-DD42-ACAF-9691-CF277E70EFF5}"/>
              </a:ext>
            </a:extLst>
          </p:cNvPr>
          <p:cNvPicPr>
            <a:picLocks noChangeAspect="1"/>
          </p:cNvPicPr>
          <p:nvPr/>
        </p:nvPicPr>
        <p:blipFill>
          <a:blip r:embed="rId2"/>
          <a:stretch>
            <a:fillRect/>
          </a:stretch>
        </p:blipFill>
        <p:spPr>
          <a:xfrm>
            <a:off x="5911532" y="2802732"/>
            <a:ext cx="5150277" cy="3077290"/>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96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FE92-836E-DB7E-0D1F-ED18FD45EAEF}"/>
              </a:ext>
            </a:extLst>
          </p:cNvPr>
          <p:cNvSpPr>
            <a:spLocks noGrp="1"/>
          </p:cNvSpPr>
          <p:nvPr>
            <p:ph type="title"/>
          </p:nvPr>
        </p:nvSpPr>
        <p:spPr>
          <a:xfrm>
            <a:off x="876693" y="741391"/>
            <a:ext cx="4355265" cy="1616203"/>
          </a:xfrm>
        </p:spPr>
        <p:txBody>
          <a:bodyPr anchor="b">
            <a:normAutofit/>
          </a:bodyPr>
          <a:lstStyle/>
          <a:p>
            <a:r>
              <a:rPr lang="en-US" sz="3200">
                <a:latin typeface="Times New Roman" panose="02020603050405020304" pitchFamily="18" charset="0"/>
                <a:cs typeface="Times New Roman" panose="02020603050405020304" pitchFamily="18" charset="0"/>
              </a:rPr>
              <a:t>Correlation Heatmap:</a:t>
            </a:r>
          </a:p>
        </p:txBody>
      </p:sp>
      <p:sp>
        <p:nvSpPr>
          <p:cNvPr id="3" name="Content Placeholder 2">
            <a:extLst>
              <a:ext uri="{FF2B5EF4-FFF2-40B4-BE49-F238E27FC236}">
                <a16:creationId xmlns:a16="http://schemas.microsoft.com/office/drawing/2014/main" id="{58A7AF50-E18C-219E-A9EC-C43AFD025267}"/>
              </a:ext>
            </a:extLst>
          </p:cNvPr>
          <p:cNvSpPr>
            <a:spLocks noGrp="1"/>
          </p:cNvSpPr>
          <p:nvPr>
            <p:ph idx="1"/>
          </p:nvPr>
        </p:nvSpPr>
        <p:spPr>
          <a:xfrm>
            <a:off x="876692" y="2533476"/>
            <a:ext cx="4355265" cy="1370704"/>
          </a:xfrm>
        </p:spPr>
        <p:txBody>
          <a:bodyPr anchor="t">
            <a:norm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better comprehend feature associations, create a heatmap to represent the correlation matrix among numerical characteristics.</a:t>
            </a:r>
          </a:p>
          <a:p>
            <a:pPr marL="0" indent="0">
              <a:buNone/>
            </a:pPr>
            <a:endParaRPr lang="en-US" sz="2000" dirty="0"/>
          </a:p>
        </p:txBody>
      </p:sp>
      <p:pic>
        <p:nvPicPr>
          <p:cNvPr id="4" name="Picture 3" descr="A screenshot of a computer screen&#10;&#10;AI-generated content may be incorrect.">
            <a:extLst>
              <a:ext uri="{FF2B5EF4-FFF2-40B4-BE49-F238E27FC236}">
                <a16:creationId xmlns:a16="http://schemas.microsoft.com/office/drawing/2014/main" id="{754ED724-483C-E952-C1F8-930EF53EC97C}"/>
              </a:ext>
            </a:extLst>
          </p:cNvPr>
          <p:cNvPicPr>
            <a:picLocks noChangeAspect="1"/>
          </p:cNvPicPr>
          <p:nvPr/>
        </p:nvPicPr>
        <p:blipFill>
          <a:blip r:embed="rId2"/>
          <a:srcRect l="17597" r="14404" b="1"/>
          <a:stretch/>
        </p:blipFill>
        <p:spPr>
          <a:xfrm>
            <a:off x="6096000" y="10"/>
            <a:ext cx="6095999" cy="6857990"/>
          </a:xfrm>
          <a:prstGeom prst="rect">
            <a:avLst/>
          </a:prstGeom>
        </p:spPr>
      </p:pic>
      <p:sp>
        <p:nvSpPr>
          <p:cNvPr id="31" name="Rectangle 3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 name="Rectangle 29">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93779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082C-EB97-98A1-3348-CA2BD6F76BB1}"/>
              </a:ext>
            </a:extLst>
          </p:cNvPr>
          <p:cNvSpPr>
            <a:spLocks noGrp="1"/>
          </p:cNvSpPr>
          <p:nvPr>
            <p:ph type="title"/>
          </p:nvPr>
        </p:nvSpPr>
        <p:spPr>
          <a:xfrm>
            <a:off x="838200" y="365126"/>
            <a:ext cx="10515600" cy="600646"/>
          </a:xfrm>
        </p:spPr>
        <p:txBody>
          <a:bodyPr>
            <a:noAutofit/>
          </a:bodyPr>
          <a:lstStyle/>
          <a:p>
            <a:r>
              <a:rPr lang="en-US" sz="4800" dirty="0">
                <a:latin typeface="Times New Roman" panose="02020603050405020304" pitchFamily="18" charset="0"/>
                <a:cs typeface="Times New Roman" panose="02020603050405020304" pitchFamily="18" charset="0"/>
              </a:rPr>
              <a:t>Outlier Detection:</a:t>
            </a:r>
          </a:p>
        </p:txBody>
      </p:sp>
      <p:pic>
        <p:nvPicPr>
          <p:cNvPr id="4" name="Content Placeholder 3" descr="A screenshot of a graph&#10;&#10;AI-generated content may be incorrect.">
            <a:extLst>
              <a:ext uri="{FF2B5EF4-FFF2-40B4-BE49-F238E27FC236}">
                <a16:creationId xmlns:a16="http://schemas.microsoft.com/office/drawing/2014/main" id="{99DB79C0-04D2-1520-25B8-5B47EC61F508}"/>
              </a:ext>
            </a:extLst>
          </p:cNvPr>
          <p:cNvPicPr>
            <a:picLocks noGrp="1" noChangeAspect="1"/>
          </p:cNvPicPr>
          <p:nvPr>
            <p:ph idx="1"/>
          </p:nvPr>
        </p:nvPicPr>
        <p:blipFill>
          <a:blip r:embed="rId2"/>
          <a:stretch>
            <a:fillRect/>
          </a:stretch>
        </p:blipFill>
        <p:spPr>
          <a:xfrm>
            <a:off x="2645781" y="1363288"/>
            <a:ext cx="6633310" cy="4351338"/>
          </a:xfrm>
          <a:prstGeom prst="rect">
            <a:avLst/>
          </a:prstGeom>
        </p:spPr>
      </p:pic>
    </p:spTree>
    <p:extLst>
      <p:ext uri="{BB962C8B-B14F-4D97-AF65-F5344CB8AC3E}">
        <p14:creationId xmlns:p14="http://schemas.microsoft.com/office/powerpoint/2010/main" val="203268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B109-518B-31E7-C313-DF5A0D4EA8DF}"/>
              </a:ext>
            </a:extLst>
          </p:cNvPr>
          <p:cNvSpPr>
            <a:spLocks noGrp="1"/>
          </p:cNvSpPr>
          <p:nvPr>
            <p:ph type="title"/>
          </p:nvPr>
        </p:nvSpPr>
        <p:spPr>
          <a:xfrm>
            <a:off x="5868557" y="1138036"/>
            <a:ext cx="5444382" cy="1402470"/>
          </a:xfrm>
        </p:spPr>
        <p:txBody>
          <a:bodyPr anchor="t">
            <a:normAutofit/>
          </a:bodyPr>
          <a:lstStyle/>
          <a:p>
            <a:r>
              <a:rPr lang="en-US" sz="3200">
                <a:latin typeface="Times New Roman" panose="02020603050405020304" pitchFamily="18" charset="0"/>
                <a:cs typeface="Times New Roman" panose="02020603050405020304" pitchFamily="18" charset="0"/>
              </a:rPr>
              <a:t>Machine Learning Model Development</a:t>
            </a:r>
          </a:p>
        </p:txBody>
      </p:sp>
      <p:pic>
        <p:nvPicPr>
          <p:cNvPr id="5" name="Picture 4" descr="Top view of cubes connected with black lines">
            <a:extLst>
              <a:ext uri="{FF2B5EF4-FFF2-40B4-BE49-F238E27FC236}">
                <a16:creationId xmlns:a16="http://schemas.microsoft.com/office/drawing/2014/main" id="{C0FDC78F-7A2D-5167-4035-4B22B2B8A975}"/>
              </a:ext>
            </a:extLst>
          </p:cNvPr>
          <p:cNvPicPr>
            <a:picLocks noChangeAspect="1"/>
          </p:cNvPicPr>
          <p:nvPr/>
        </p:nvPicPr>
        <p:blipFill>
          <a:blip r:embed="rId2"/>
          <a:srcRect l="26794" r="1687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E08F0B66-98D2-AE20-A54F-1BBAB94D9F2D}"/>
              </a:ext>
            </a:extLst>
          </p:cNvPr>
          <p:cNvSpPr>
            <a:spLocks noGrp="1"/>
          </p:cNvSpPr>
          <p:nvPr>
            <p:ph idx="1"/>
          </p:nvPr>
        </p:nvSpPr>
        <p:spPr>
          <a:xfrm>
            <a:off x="5868557" y="2551176"/>
            <a:ext cx="5444382" cy="3591207"/>
          </a:xfrm>
        </p:spPr>
        <p:txBody>
          <a:bodyPr>
            <a:normAutofit/>
          </a:bodyPr>
          <a:lstStyle/>
          <a:p>
            <a:pPr algn="just"/>
            <a:r>
              <a:rPr lang="en-US" sz="1300" dirty="0">
                <a:latin typeface="Times New Roman" panose="02020603050405020304" pitchFamily="18" charset="0"/>
                <a:cs typeface="Times New Roman" panose="02020603050405020304" pitchFamily="18" charset="0"/>
              </a:rPr>
              <a:t>Several machine learning models, such as Random Forest, Logistic Regression, SVM, Decision Tree, and K-Nearest Neighbors, have been trained and tested for the prediction of hotel booking cancellations. Cross-validation has been used for each model to ensure the generalization of performance without overfitting.</a:t>
            </a:r>
          </a:p>
          <a:p>
            <a:pPr algn="just"/>
            <a:r>
              <a:rPr lang="en-US" sz="1300" dirty="0">
                <a:latin typeface="Times New Roman" panose="02020603050405020304" pitchFamily="18" charset="0"/>
                <a:cs typeface="Times New Roman" panose="02020603050405020304" pitchFamily="18" charset="0"/>
              </a:rPr>
              <a:t>Among these, SVM reached 95.8%, and Logistic Regression reached 95.7%, meaning that the cancellation patterns can be well captured by the linear relationship. Random Forest was also good, attaining 86.7%, leveraging its strength in handling complex feature interactions. K-Nearest Neighbors did moderately well, 81.7%, while Decision Tree had the worst result, 78.2%, probably due to its sensitivity to overfitting even when limiting depth.</a:t>
            </a:r>
          </a:p>
          <a:p>
            <a:pPr algn="just"/>
            <a:r>
              <a:rPr lang="en-US" sz="1300" dirty="0">
                <a:latin typeface="Times New Roman" panose="02020603050405020304" pitchFamily="18" charset="0"/>
                <a:cs typeface="Times New Roman" panose="02020603050405020304" pitchFamily="18" charset="0"/>
              </a:rPr>
              <a:t>Data leakage features were removed to improve model reliability, and class balancing was performed using SMOTE. The results of the models indicate that SVM and Logistic Regression are the best choices for predicting cancellations, offering high accuracy while maintaining generalizability.</a:t>
            </a:r>
          </a:p>
        </p:txBody>
      </p:sp>
    </p:spTree>
    <p:extLst>
      <p:ext uri="{BB962C8B-B14F-4D97-AF65-F5344CB8AC3E}">
        <p14:creationId xmlns:p14="http://schemas.microsoft.com/office/powerpoint/2010/main" val="339474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1153</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Calibri</vt:lpstr>
      <vt:lpstr>Times New Roman</vt:lpstr>
      <vt:lpstr>Office Theme</vt:lpstr>
      <vt:lpstr>Hotel Cancellations Prediction for Revenue Optimization</vt:lpstr>
      <vt:lpstr>Problem Statement</vt:lpstr>
      <vt:lpstr>Dataset Overview:</vt:lpstr>
      <vt:lpstr>Preprocessing Data</vt:lpstr>
      <vt:lpstr>EDA Overview:</vt:lpstr>
      <vt:lpstr>EDA (Exploratory Data Analysis)</vt:lpstr>
      <vt:lpstr>Correlation Heatmap:</vt:lpstr>
      <vt:lpstr>Outlier Detection:</vt:lpstr>
      <vt:lpstr>Machine Learning Model Development</vt:lpstr>
      <vt:lpstr>PowerPoint Presentation</vt:lpstr>
      <vt:lpstr>Model Evualtion and Confusion Matrix</vt:lpstr>
      <vt:lpstr>The reports of different algorithms can be seen below: </vt:lpstr>
      <vt:lpstr>The reports of different algorithms can be seen below: </vt:lpstr>
      <vt:lpstr>The reports of different algorithms can be seen below: </vt:lpstr>
      <vt:lpstr>Insights and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Jammula, Jahnavi</dc:creator>
  <cp:lastModifiedBy>Jammula, Jahnavi</cp:lastModifiedBy>
  <cp:revision>5</cp:revision>
  <dcterms:created xsi:type="dcterms:W3CDTF">2025-02-10T00:44:10Z</dcterms:created>
  <dcterms:modified xsi:type="dcterms:W3CDTF">2025-02-10T02:59:50Z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2025-02-10T00:54:10Z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350c54e6-0497-4fff-b117-17d8181c8aac</vt:lpwstr>
  </property>
  <property fmtid="{D5CDD505-2E9C-101B-9397-08002B2CF9AE}" pid="7" name="MSIP_Label_defa4170-0d19-0005-0004-bc88714345d2_ActionId">
    <vt:lpwstr>788dcc02-d0e1-4aeb-ab25-745c232706cc</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